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4"/>
  </p:sldMasterIdLst>
  <p:sldIdLst>
    <p:sldId id="295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7" r:id="rId14"/>
    <p:sldId id="308" r:id="rId15"/>
    <p:sldId id="306" r:id="rId16"/>
    <p:sldId id="309" r:id="rId17"/>
    <p:sldId id="313" r:id="rId18"/>
    <p:sldId id="310" r:id="rId19"/>
    <p:sldId id="317" r:id="rId20"/>
    <p:sldId id="316" r:id="rId21"/>
    <p:sldId id="315" r:id="rId22"/>
    <p:sldId id="314" r:id="rId23"/>
    <p:sldId id="312" r:id="rId24"/>
    <p:sldId id="311" r:id="rId25"/>
    <p:sldId id="318" r:id="rId26"/>
    <p:sldId id="319" r:id="rId27"/>
    <p:sldId id="322" r:id="rId28"/>
    <p:sldId id="326" r:id="rId29"/>
    <p:sldId id="325" r:id="rId30"/>
    <p:sldId id="324" r:id="rId31"/>
    <p:sldId id="323" r:id="rId32"/>
    <p:sldId id="334" r:id="rId33"/>
    <p:sldId id="333" r:id="rId34"/>
    <p:sldId id="332" r:id="rId35"/>
    <p:sldId id="331" r:id="rId36"/>
    <p:sldId id="330" r:id="rId37"/>
    <p:sldId id="328" r:id="rId38"/>
    <p:sldId id="343" r:id="rId39"/>
    <p:sldId id="342" r:id="rId40"/>
    <p:sldId id="341" r:id="rId41"/>
    <p:sldId id="340" r:id="rId42"/>
  </p:sldIdLst>
  <p:sldSz cx="12192000" cy="6858000"/>
  <p:notesSz cx="7010400" cy="91598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4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0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2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institution does a good job of partnering with students to provide them with the support they need to be successful.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7'!$A$4:$A$8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7'!$B$4:$B$8</c:f>
              <c:numCache>
                <c:formatCode>0.00%</c:formatCode>
                <c:ptCount val="5"/>
                <c:pt idx="0">
                  <c:v>0.24</c:v>
                </c:pt>
                <c:pt idx="1">
                  <c:v>0.48</c:v>
                </c:pt>
                <c:pt idx="2">
                  <c:v>0.14000000000000001</c:v>
                </c:pt>
                <c:pt idx="3">
                  <c:v>0.1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47-43CF-8D32-9EB6BB3E0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Shared governance is valued at my institution.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13'!$A$4:$A$8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13'!$B$4:$B$8</c:f>
              <c:numCache>
                <c:formatCode>0.00%</c:formatCode>
                <c:ptCount val="5"/>
                <c:pt idx="0">
                  <c:v>0.12239999999999999</c:v>
                </c:pt>
                <c:pt idx="1">
                  <c:v>0.32650000000000001</c:v>
                </c:pt>
                <c:pt idx="2">
                  <c:v>0.32650000000000001</c:v>
                </c:pt>
                <c:pt idx="3">
                  <c:v>0.1429</c:v>
                </c:pt>
                <c:pt idx="4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2-4B72-8D70-19550A5E8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Collaboration across departments is encouraged at my institution.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14'!$A$4:$A$8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14'!$B$4:$B$8</c:f>
              <c:numCache>
                <c:formatCode>0.00%</c:formatCode>
                <c:ptCount val="5"/>
                <c:pt idx="0">
                  <c:v>0.1633</c:v>
                </c:pt>
                <c:pt idx="1">
                  <c:v>0.32650000000000001</c:v>
                </c:pt>
                <c:pt idx="2">
                  <c:v>0.36730000000000002</c:v>
                </c:pt>
                <c:pt idx="3">
                  <c:v>6.1199999999999997E-2</c:v>
                </c:pt>
                <c:pt idx="4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C7-4F67-ACD9-331A4BD97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Senior leadership welcomes input from employees.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15'!$A$4:$A$8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15'!$B$4:$B$8</c:f>
              <c:numCache>
                <c:formatCode>0.00%</c:formatCode>
                <c:ptCount val="5"/>
                <c:pt idx="0">
                  <c:v>0.26</c:v>
                </c:pt>
                <c:pt idx="1">
                  <c:v>0.32</c:v>
                </c:pt>
                <c:pt idx="2">
                  <c:v>0.14000000000000001</c:v>
                </c:pt>
                <c:pt idx="3">
                  <c:v>0.14000000000000001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31-4D2F-A6D4-4F6FE6C3C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can speak up or challenge a way of doing something at my institution without fear of retaliation.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16'!$A$4:$A$8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16'!$B$4:$B$8</c:f>
              <c:numCache>
                <c:formatCode>0.00%</c:formatCode>
                <c:ptCount val="5"/>
                <c:pt idx="0">
                  <c:v>0.2</c:v>
                </c:pt>
                <c:pt idx="1">
                  <c:v>0.26</c:v>
                </c:pt>
                <c:pt idx="2">
                  <c:v>0.2</c:v>
                </c:pt>
                <c:pt idx="3">
                  <c:v>0.18</c:v>
                </c:pt>
                <c:pt idx="4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B4-460F-A015-03E3068454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In my department, we communicate openly about issues that impact each other's work.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17'!$A$4:$A$8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17'!$B$4:$B$8</c:f>
              <c:numCache>
                <c:formatCode>0.00%</c:formatCode>
                <c:ptCount val="5"/>
                <c:pt idx="0">
                  <c:v>0.26</c:v>
                </c:pt>
                <c:pt idx="1">
                  <c:v>0.36</c:v>
                </c:pt>
                <c:pt idx="2">
                  <c:v>0.24</c:v>
                </c:pt>
                <c:pt idx="3">
                  <c:v>0.08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A-43F1-96EA-C4EF4FA83B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Changes that affect me are discussed with me prior to being implemented.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18'!$A$4:$A$8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18'!$B$4:$B$8</c:f>
              <c:numCache>
                <c:formatCode>0.00%</c:formatCode>
                <c:ptCount val="5"/>
                <c:pt idx="0">
                  <c:v>0.14000000000000001</c:v>
                </c:pt>
                <c:pt idx="1">
                  <c:v>0.24</c:v>
                </c:pt>
                <c:pt idx="2">
                  <c:v>0.26</c:v>
                </c:pt>
                <c:pt idx="3">
                  <c:v>0.22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2B-4E02-AC67-4EB8E07A8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am informed about what is going on at my institution.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19'!$A$4:$A$8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19'!$B$4:$B$8</c:f>
              <c:numCache>
                <c:formatCode>0.00%</c:formatCode>
                <c:ptCount val="5"/>
                <c:pt idx="0">
                  <c:v>0.18</c:v>
                </c:pt>
                <c:pt idx="1">
                  <c:v>0.36</c:v>
                </c:pt>
                <c:pt idx="2">
                  <c:v>0.24</c:v>
                </c:pt>
                <c:pt idx="3">
                  <c:v>0.12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B2-4BD0-80E1-0D2D46AB50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There is open communication between me and my supervisor.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20'!$A$4:$A$8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20'!$B$4:$B$8</c:f>
              <c:numCache>
                <c:formatCode>0.00%</c:formatCode>
                <c:ptCount val="5"/>
                <c:pt idx="0">
                  <c:v>0.52</c:v>
                </c:pt>
                <c:pt idx="1">
                  <c:v>0.32</c:v>
                </c:pt>
                <c:pt idx="2">
                  <c:v>0.08</c:v>
                </c:pt>
                <c:pt idx="3">
                  <c:v>0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86-49C1-9DB7-ED2FB2EE4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Senior leadership does a good job of communicating institutional goals and strategies.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21'!$A$4:$A$8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21'!$B$4:$B$8</c:f>
              <c:numCache>
                <c:formatCode>0.00%</c:formatCode>
                <c:ptCount val="5"/>
                <c:pt idx="0">
                  <c:v>0.22</c:v>
                </c:pt>
                <c:pt idx="1">
                  <c:v>0.48</c:v>
                </c:pt>
                <c:pt idx="2">
                  <c:v>0.16</c:v>
                </c:pt>
                <c:pt idx="3">
                  <c:v>0.02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AE-494D-B176-D5D360D137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am aware of my institution’s DEIB strategic initiatives.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22'!$A$4:$A$8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22'!$B$4:$B$8</c:f>
              <c:numCache>
                <c:formatCode>0.00%</c:formatCode>
                <c:ptCount val="5"/>
                <c:pt idx="0">
                  <c:v>0.12239999999999999</c:v>
                </c:pt>
                <c:pt idx="1">
                  <c:v>0.38779999999999998</c:v>
                </c:pt>
                <c:pt idx="2">
                  <c:v>0.26529999999999998</c:v>
                </c:pt>
                <c:pt idx="3">
                  <c:v>0.1633</c:v>
                </c:pt>
                <c:pt idx="4">
                  <c:v>6.1199999999999997E-2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B-424B-85AC-5941E9967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Student success is a top priority at my institution.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5'!$A$4:$A$8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5'!$B$4:$B$8</c:f>
              <c:numCache>
                <c:formatCode>0.00%</c:formatCode>
                <c:ptCount val="5"/>
                <c:pt idx="0">
                  <c:v>0.46</c:v>
                </c:pt>
                <c:pt idx="1">
                  <c:v>0.34</c:v>
                </c:pt>
                <c:pt idx="2">
                  <c:v>0.12</c:v>
                </c:pt>
                <c:pt idx="3">
                  <c:v>0.06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80-45B9-B7F4-3D6B7C89D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support the goals of my institution’s DEIB initiatives.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23'!$A$4:$A$8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23'!$B$4:$B$8</c:f>
              <c:numCache>
                <c:formatCode>0.00%</c:formatCode>
                <c:ptCount val="5"/>
                <c:pt idx="0">
                  <c:v>0.1429</c:v>
                </c:pt>
                <c:pt idx="1">
                  <c:v>0.34689999999999999</c:v>
                </c:pt>
                <c:pt idx="2">
                  <c:v>0.44900000000000001</c:v>
                </c:pt>
                <c:pt idx="3">
                  <c:v>4.0800000000000003E-2</c:v>
                </c:pt>
                <c:pt idx="4">
                  <c:v>2.0400000000000001E-2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E5-47E8-B0A7-90C22DCEB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see senior leadership support of the institution’s DEIB values.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24'!$A$4:$A$8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24'!$B$4:$B$8</c:f>
              <c:numCache>
                <c:formatCode>0.00%</c:formatCode>
                <c:ptCount val="5"/>
                <c:pt idx="0">
                  <c:v>0.12239999999999999</c:v>
                </c:pt>
                <c:pt idx="1">
                  <c:v>0.40820000000000001</c:v>
                </c:pt>
                <c:pt idx="2">
                  <c:v>0.32650000000000001</c:v>
                </c:pt>
                <c:pt idx="3">
                  <c:v>6.1199999999999997E-2</c:v>
                </c:pt>
                <c:pt idx="4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94-4E59-A23B-E028005709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institution has taken steps to help employees develop their self-awareness, knowledge and skills to leverage DEIB.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25'!$A$4:$A$8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25'!$B$4:$B$8</c:f>
              <c:numCache>
                <c:formatCode>0.00%</c:formatCode>
                <c:ptCount val="5"/>
                <c:pt idx="0">
                  <c:v>8.1600000000000006E-2</c:v>
                </c:pt>
                <c:pt idx="1">
                  <c:v>0.44900000000000001</c:v>
                </c:pt>
                <c:pt idx="2">
                  <c:v>0.28570000000000001</c:v>
                </c:pt>
                <c:pt idx="3">
                  <c:v>8.1600000000000006E-2</c:v>
                </c:pt>
                <c:pt idx="4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1E-4506-9A3A-EE3C8BFF7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am familiar with the CCCS procedures for addressing incidents of discrimination.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26'!$A$4:$A$8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26'!$B$4:$B$8</c:f>
              <c:numCache>
                <c:formatCode>0.00%</c:formatCode>
                <c:ptCount val="5"/>
                <c:pt idx="0">
                  <c:v>0.12239999999999999</c:v>
                </c:pt>
                <c:pt idx="1">
                  <c:v>0.55100000000000005</c:v>
                </c:pt>
                <c:pt idx="2">
                  <c:v>0.24490000000000001</c:v>
                </c:pt>
                <c:pt idx="3">
                  <c:v>6.1199999999999997E-2</c:v>
                </c:pt>
                <c:pt idx="4">
                  <c:v>2.0400000000000001E-2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E-4FC9-A569-C204123F50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feel safe talking about my background and cultural experiences with my colleagues.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27'!$A$4:$A$8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27'!$B$4:$B$8</c:f>
              <c:numCache>
                <c:formatCode>0.00%</c:formatCode>
                <c:ptCount val="5"/>
                <c:pt idx="0">
                  <c:v>0.26529999999999998</c:v>
                </c:pt>
                <c:pt idx="1">
                  <c:v>0.34689999999999999</c:v>
                </c:pt>
                <c:pt idx="2">
                  <c:v>0.24490000000000001</c:v>
                </c:pt>
                <c:pt idx="3">
                  <c:v>6.1199999999999997E-2</c:v>
                </c:pt>
                <c:pt idx="4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31-47A0-A894-BC2F156616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feel comfortable talking about identities other than my own at my institution.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28'!$A$4:$A$8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28'!$B$4:$B$8</c:f>
              <c:numCache>
                <c:formatCode>0.00%</c:formatCode>
                <c:ptCount val="5"/>
                <c:pt idx="0">
                  <c:v>0.125</c:v>
                </c:pt>
                <c:pt idx="1">
                  <c:v>0.39579999999999999</c:v>
                </c:pt>
                <c:pt idx="2">
                  <c:v>0.33329999999999999</c:v>
                </c:pt>
                <c:pt idx="3">
                  <c:v>6.25E-2</c:v>
                </c:pt>
                <c:pt idx="4">
                  <c:v>8.3299999999999999E-2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19-4446-85A2-5ED7CFBBB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institution provides an environment for the free and open expression of ideas, opinions, and beliefs.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29'!$A$4:$A$8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29'!$B$4:$B$8</c:f>
              <c:numCache>
                <c:formatCode>0.00%</c:formatCode>
                <c:ptCount val="5"/>
                <c:pt idx="0">
                  <c:v>0.1633</c:v>
                </c:pt>
                <c:pt idx="1">
                  <c:v>0.42859999999999998</c:v>
                </c:pt>
                <c:pt idx="2">
                  <c:v>0.22450000000000001</c:v>
                </c:pt>
                <c:pt idx="3">
                  <c:v>8.1600000000000006E-2</c:v>
                </c:pt>
                <c:pt idx="4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1E-4137-8AB4-BDE9784287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institution provides equitable opportunities for career advancement regardless of identity.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30'!$A$4:$A$8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30'!$B$4:$B$8</c:f>
              <c:numCache>
                <c:formatCode>0.00%</c:formatCode>
                <c:ptCount val="5"/>
                <c:pt idx="0">
                  <c:v>0.12239999999999999</c:v>
                </c:pt>
                <c:pt idx="1">
                  <c:v>0.46939999999999998</c:v>
                </c:pt>
                <c:pt idx="2">
                  <c:v>0.24490000000000001</c:v>
                </c:pt>
                <c:pt idx="3">
                  <c:v>0.12239999999999999</c:v>
                </c:pt>
                <c:pt idx="4">
                  <c:v>4.0800000000000003E-2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24-4159-A33F-09B1546E45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institution supports my need to balance work with personal and cultural needs.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31'!$A$4:$A$8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31'!$B$4:$B$8</c:f>
              <c:numCache>
                <c:formatCode>0.00%</c:formatCode>
                <c:ptCount val="5"/>
                <c:pt idx="0">
                  <c:v>0.12239999999999999</c:v>
                </c:pt>
                <c:pt idx="1">
                  <c:v>0.40820000000000001</c:v>
                </c:pt>
                <c:pt idx="2">
                  <c:v>0.28570000000000001</c:v>
                </c:pt>
                <c:pt idx="3">
                  <c:v>0.10199999999999999</c:v>
                </c:pt>
                <c:pt idx="4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77-4A89-A7F5-937E7D365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can be my authentic self at my institution.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32'!$A$4:$A$8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32'!$B$4:$B$8</c:f>
              <c:numCache>
                <c:formatCode>0.00%</c:formatCode>
                <c:ptCount val="5"/>
                <c:pt idx="0">
                  <c:v>0.1429</c:v>
                </c:pt>
                <c:pt idx="1">
                  <c:v>0.46939999999999998</c:v>
                </c:pt>
                <c:pt idx="2">
                  <c:v>0.22450000000000001</c:v>
                </c:pt>
                <c:pt idx="3">
                  <c:v>0.12239999999999999</c:v>
                </c:pt>
                <c:pt idx="4">
                  <c:v>4.0800000000000003E-2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2-4189-924C-370CD5D068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understand how my position contributes to student success.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6'!$A$4:$A$8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6'!$B$4:$B$8</c:f>
              <c:numCache>
                <c:formatCode>0.00%</c:formatCode>
                <c:ptCount val="5"/>
                <c:pt idx="0">
                  <c:v>0.62</c:v>
                </c:pt>
                <c:pt idx="1">
                  <c:v>0.26</c:v>
                </c:pt>
                <c:pt idx="2">
                  <c:v>0.1</c:v>
                </c:pt>
                <c:pt idx="3">
                  <c:v>0.02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6A-492E-9A2D-E5E337B51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am treated with respect based on my identity.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33'!$A$4:$A$8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33'!$B$4:$B$8</c:f>
              <c:numCache>
                <c:formatCode>0.00%</c:formatCode>
                <c:ptCount val="5"/>
                <c:pt idx="0">
                  <c:v>0.22450000000000001</c:v>
                </c:pt>
                <c:pt idx="1">
                  <c:v>0.46939999999999998</c:v>
                </c:pt>
                <c:pt idx="2">
                  <c:v>0.24490000000000001</c:v>
                </c:pt>
                <c:pt idx="3">
                  <c:v>2.0400000000000001E-2</c:v>
                </c:pt>
                <c:pt idx="4">
                  <c:v>4.0800000000000003E-2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74-4C14-9FDB-6F3104F2A4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Discussions about DEIB at my institution are respectful.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34'!$A$4:$A$8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34'!$B$4:$B$8</c:f>
              <c:numCache>
                <c:formatCode>0.00%</c:formatCode>
                <c:ptCount val="5"/>
                <c:pt idx="0">
                  <c:v>0.1042</c:v>
                </c:pt>
                <c:pt idx="1">
                  <c:v>0.41670000000000001</c:v>
                </c:pt>
                <c:pt idx="2">
                  <c:v>0.375</c:v>
                </c:pt>
                <c:pt idx="3">
                  <c:v>6.25E-2</c:v>
                </c:pt>
                <c:pt idx="4">
                  <c:v>4.1700000000000001E-2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AC-4C01-86D9-1992235EC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institution supports the inclusion of employees based on: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35'!$M$3</c:f>
              <c:strCache>
                <c:ptCount val="1"/>
                <c:pt idx="0">
                  <c:v>Weighted Average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35'!$A$4:$A$13</c:f>
              <c:strCache>
                <c:ptCount val="10"/>
                <c:pt idx="0">
                  <c:v>Ability</c:v>
                </c:pt>
                <c:pt idx="1">
                  <c:v>Age</c:v>
                </c:pt>
                <c:pt idx="2">
                  <c:v>Cultural differences</c:v>
                </c:pt>
                <c:pt idx="3">
                  <c:v>Gender identity</c:v>
                </c:pt>
                <c:pt idx="4">
                  <c:v>Neurodiversity</c:v>
                </c:pt>
                <c:pt idx="5">
                  <c:v>Political affiliation</c:v>
                </c:pt>
                <c:pt idx="6">
                  <c:v>Race/Ethnicity</c:v>
                </c:pt>
                <c:pt idx="7">
                  <c:v>Religious affiliation</c:v>
                </c:pt>
                <c:pt idx="8">
                  <c:v>Sexual orientation</c:v>
                </c:pt>
                <c:pt idx="9">
                  <c:v>Veteran status</c:v>
                </c:pt>
              </c:strCache>
            </c:strRef>
          </c:cat>
          <c:val>
            <c:numRef>
              <c:f>'Question 35'!$M$4:$M$13</c:f>
              <c:numCache>
                <c:formatCode>General</c:formatCode>
                <c:ptCount val="10"/>
                <c:pt idx="0">
                  <c:v>2.13</c:v>
                </c:pt>
                <c:pt idx="1">
                  <c:v>2.17</c:v>
                </c:pt>
                <c:pt idx="2">
                  <c:v>2.19</c:v>
                </c:pt>
                <c:pt idx="3">
                  <c:v>2.17</c:v>
                </c:pt>
                <c:pt idx="4">
                  <c:v>2.38</c:v>
                </c:pt>
                <c:pt idx="5">
                  <c:v>2.4500000000000002</c:v>
                </c:pt>
                <c:pt idx="6">
                  <c:v>2.13</c:v>
                </c:pt>
                <c:pt idx="7">
                  <c:v>2.38</c:v>
                </c:pt>
                <c:pt idx="8">
                  <c:v>2.15</c:v>
                </c:pt>
                <c:pt idx="9">
                  <c:v>1.96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81-41DB-81AA-D35C290867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institution demonstrates care for employee well-being.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36'!$A$4:$A$8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36'!$B$4:$B$8</c:f>
              <c:numCache>
                <c:formatCode>0.00%</c:formatCode>
                <c:ptCount val="5"/>
                <c:pt idx="0">
                  <c:v>0.28000000000000003</c:v>
                </c:pt>
                <c:pt idx="1">
                  <c:v>0.4</c:v>
                </c:pt>
                <c:pt idx="2">
                  <c:v>0.2</c:v>
                </c:pt>
                <c:pt idx="3">
                  <c:v>0.02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83-4BE9-A06B-2CA71A748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know what to do if a crime or act of violence occurs at work.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37'!$A$4:$A$8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37'!$B$4:$B$8</c:f>
              <c:numCache>
                <c:formatCode>0.00%</c:formatCode>
                <c:ptCount val="5"/>
                <c:pt idx="0">
                  <c:v>0.24</c:v>
                </c:pt>
                <c:pt idx="1">
                  <c:v>0.42</c:v>
                </c:pt>
                <c:pt idx="2">
                  <c:v>0.1</c:v>
                </c:pt>
                <c:pt idx="3">
                  <c:v>0.14000000000000001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D9-4BE4-931E-F15A795D31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know what to do if an emergency such as a fire or tornado occurs at my institution.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38'!$A$4:$A$8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38'!$B$4:$B$8</c:f>
              <c:numCache>
                <c:formatCode>0.00%</c:formatCode>
                <c:ptCount val="5"/>
                <c:pt idx="0">
                  <c:v>0.2</c:v>
                </c:pt>
                <c:pt idx="1">
                  <c:v>0.42</c:v>
                </c:pt>
                <c:pt idx="2">
                  <c:v>0.1</c:v>
                </c:pt>
                <c:pt idx="3">
                  <c:v>0.16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B-48D1-B20A-E3D7ECF14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institution is a great place to work.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39'!$A$4:$A$8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39'!$B$4:$B$8</c:f>
              <c:numCache>
                <c:formatCode>0.00%</c:formatCode>
                <c:ptCount val="5"/>
                <c:pt idx="0">
                  <c:v>0.3</c:v>
                </c:pt>
                <c:pt idx="1">
                  <c:v>0.44</c:v>
                </c:pt>
                <c:pt idx="2">
                  <c:v>0.1</c:v>
                </c:pt>
                <c:pt idx="3">
                  <c:v>0.12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AC-44ED-BA5B-954671407D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am given the appropriate level of freedom to do my job.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40'!$A$4:$A$8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40'!$B$4:$B$8</c:f>
              <c:numCache>
                <c:formatCode>0.00%</c:formatCode>
                <c:ptCount val="5"/>
                <c:pt idx="0">
                  <c:v>0.5</c:v>
                </c:pt>
                <c:pt idx="1">
                  <c:v>0.3</c:v>
                </c:pt>
                <c:pt idx="2">
                  <c:v>0.12</c:v>
                </c:pt>
                <c:pt idx="3">
                  <c:v>0.02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11-485B-B2EA-884B8D9EB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The technical equipment (e.g. computer, classroom/meeting technology, etc.) at my institution adequately meets my needs.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41'!$A$4:$A$8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41'!$B$4:$B$8</c:f>
              <c:numCache>
                <c:formatCode>0.00%</c:formatCode>
                <c:ptCount val="5"/>
                <c:pt idx="0">
                  <c:v>0.3</c:v>
                </c:pt>
                <c:pt idx="1">
                  <c:v>0.48</c:v>
                </c:pt>
                <c:pt idx="2">
                  <c:v>0.14000000000000001</c:v>
                </c:pt>
                <c:pt idx="3">
                  <c:v>0.04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50-472E-AC52-1F3A29149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Doing my job well gives me a sense of personal satisfaction.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42'!$A$4:$A$8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42'!$B$4:$B$8</c:f>
              <c:numCache>
                <c:formatCode>0.00%</c:formatCode>
                <c:ptCount val="5"/>
                <c:pt idx="0">
                  <c:v>0.59179999999999999</c:v>
                </c:pt>
                <c:pt idx="1">
                  <c:v>0.34689999999999999</c:v>
                </c:pt>
                <c:pt idx="2">
                  <c:v>2.0400000000000001E-2</c:v>
                </c:pt>
                <c:pt idx="3">
                  <c:v>4.0800000000000003E-2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FE-4075-BCE4-B8AB6A618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institution does a good job of partnering with students to provide them with the support they need to be successful.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7'!$A$4:$A$8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7'!$B$4:$B$8</c:f>
              <c:numCache>
                <c:formatCode>0.00%</c:formatCode>
                <c:ptCount val="5"/>
                <c:pt idx="0">
                  <c:v>0.24</c:v>
                </c:pt>
                <c:pt idx="1">
                  <c:v>0.48</c:v>
                </c:pt>
                <c:pt idx="2">
                  <c:v>0.14000000000000001</c:v>
                </c:pt>
                <c:pt idx="3">
                  <c:v>0.1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5-4E49-9D04-3D647D46E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feel valued at work.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43'!$A$4:$A$8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43'!$B$4:$B$8</c:f>
              <c:numCache>
                <c:formatCode>0.00%</c:formatCode>
                <c:ptCount val="5"/>
                <c:pt idx="0">
                  <c:v>0.38779999999999998</c:v>
                </c:pt>
                <c:pt idx="1">
                  <c:v>0.32650000000000001</c:v>
                </c:pt>
                <c:pt idx="2">
                  <c:v>0.1429</c:v>
                </c:pt>
                <c:pt idx="3">
                  <c:v>6.1199999999999997E-2</c:v>
                </c:pt>
                <c:pt idx="4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6C-451E-B7BA-E6B6B879E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workload is reasonable.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44'!$A$4:$A$8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44'!$B$4:$B$8</c:f>
              <c:numCache>
                <c:formatCode>0.00%</c:formatCode>
                <c:ptCount val="5"/>
                <c:pt idx="0">
                  <c:v>0.1633</c:v>
                </c:pt>
                <c:pt idx="1">
                  <c:v>0.46939999999999998</c:v>
                </c:pt>
                <c:pt idx="2">
                  <c:v>0.22450000000000001</c:v>
                </c:pt>
                <c:pt idx="3">
                  <c:v>6.1199999999999997E-2</c:v>
                </c:pt>
                <c:pt idx="4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F-4854-B5F8-4A3602602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Workload is equitably distributed among employees in my department.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45'!$A$4:$A$8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45'!$B$4:$B$8</c:f>
              <c:numCache>
                <c:formatCode>0.00%</c:formatCode>
                <c:ptCount val="5"/>
                <c:pt idx="0">
                  <c:v>0.1633</c:v>
                </c:pt>
                <c:pt idx="1">
                  <c:v>0.34689999999999999</c:v>
                </c:pt>
                <c:pt idx="2">
                  <c:v>0.32650000000000001</c:v>
                </c:pt>
                <c:pt idx="3">
                  <c:v>6.1199999999999997E-2</c:v>
                </c:pt>
                <c:pt idx="4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D0-4291-8B49-C475DFA409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am usually able to complete my job responsibilities within my scheduled hours.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46'!$A$4:$A$8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46'!$B$4:$B$8</c:f>
              <c:numCache>
                <c:formatCode>0.00%</c:formatCode>
                <c:ptCount val="5"/>
                <c:pt idx="0">
                  <c:v>0.2</c:v>
                </c:pt>
                <c:pt idx="1">
                  <c:v>0.38</c:v>
                </c:pt>
                <c:pt idx="2">
                  <c:v>0.14000000000000001</c:v>
                </c:pt>
                <c:pt idx="3">
                  <c:v>0.18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88-40BA-B30E-F6296CA37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What keeps you employed at your institution?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47'!$A$4:$A$10</c:f>
              <c:strCache>
                <c:ptCount val="7"/>
                <c:pt idx="0">
                  <c:v>The work I do is rewarding or meaningful</c:v>
                </c:pt>
                <c:pt idx="1">
                  <c:v>Relationships with my co-workers</c:v>
                </c:pt>
                <c:pt idx="2">
                  <c:v>Relationship with my supervisor</c:v>
                </c:pt>
                <c:pt idx="3">
                  <c:v>Health benefits</c:v>
                </c:pt>
                <c:pt idx="4">
                  <c:v>Retirement benefits</c:v>
                </c:pt>
                <c:pt idx="5">
                  <c:v>Job security or stability</c:v>
                </c:pt>
                <c:pt idx="6">
                  <c:v>Other (please specify)</c:v>
                </c:pt>
              </c:strCache>
            </c:strRef>
          </c:cat>
          <c:val>
            <c:numRef>
              <c:f>'Question 47'!$B$4:$B$10</c:f>
              <c:numCache>
                <c:formatCode>0.00%</c:formatCode>
                <c:ptCount val="7"/>
                <c:pt idx="0">
                  <c:v>0.46</c:v>
                </c:pt>
                <c:pt idx="1">
                  <c:v>0.08</c:v>
                </c:pt>
                <c:pt idx="2">
                  <c:v>0.08</c:v>
                </c:pt>
                <c:pt idx="3">
                  <c:v>0.04</c:v>
                </c:pt>
                <c:pt idx="4">
                  <c:v>0.06</c:v>
                </c:pt>
                <c:pt idx="5">
                  <c:v>0.1</c:v>
                </c:pt>
                <c:pt idx="6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F4-47E1-A98D-CD31C4BBA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What is the likelihood that you will be looking for other employment opportunities within the next 12 months?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48'!$A$4:$A$8</c:f>
              <c:strCache>
                <c:ptCount val="5"/>
                <c:pt idx="0">
                  <c:v>Very Likely</c:v>
                </c:pt>
                <c:pt idx="1">
                  <c:v>Likely</c:v>
                </c:pt>
                <c:pt idx="2">
                  <c:v>Somewhat Likely</c:v>
                </c:pt>
                <c:pt idx="3">
                  <c:v>Unlikely</c:v>
                </c:pt>
                <c:pt idx="4">
                  <c:v>Very Unlikely</c:v>
                </c:pt>
              </c:strCache>
            </c:strRef>
          </c:cat>
          <c:val>
            <c:numRef>
              <c:f>'Question 48'!$B$4:$B$8</c:f>
              <c:numCache>
                <c:formatCode>0.00%</c:formatCode>
                <c:ptCount val="5"/>
                <c:pt idx="0">
                  <c:v>4.7600000000000003E-2</c:v>
                </c:pt>
                <c:pt idx="1">
                  <c:v>7.1399999999999991E-2</c:v>
                </c:pt>
                <c:pt idx="2">
                  <c:v>0.11899999999999999</c:v>
                </c:pt>
                <c:pt idx="3">
                  <c:v>0.40479999999999999</c:v>
                </c:pt>
                <c:pt idx="4">
                  <c:v>0.35709999999999997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F-47D3-B7E3-083B636554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Where do you plan to look for other employment opportunities? Check all that apply.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49'!$A$4:$A$7</c:f>
              <c:strCache>
                <c:ptCount val="4"/>
                <c:pt idx="0">
                  <c:v>Within CCCS</c:v>
                </c:pt>
                <c:pt idx="1">
                  <c:v>Another higher education institution</c:v>
                </c:pt>
                <c:pt idx="2">
                  <c:v>A private, for-profit institution</c:v>
                </c:pt>
                <c:pt idx="3">
                  <c:v>Another non-profit or government organization outside of higher education</c:v>
                </c:pt>
              </c:strCache>
            </c:strRef>
          </c:cat>
          <c:val>
            <c:numRef>
              <c:f>'Question 49'!$B$4:$B$7</c:f>
              <c:numCache>
                <c:formatCode>0.00%</c:formatCode>
                <c:ptCount val="4"/>
                <c:pt idx="0">
                  <c:v>0.33329999999999999</c:v>
                </c:pt>
                <c:pt idx="1">
                  <c:v>0.55559999999999998</c:v>
                </c:pt>
                <c:pt idx="2">
                  <c:v>0.22220000000000001</c:v>
                </c:pt>
                <c:pt idx="3">
                  <c:v>0.77780000000000005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E9-46C4-A57D-B7035B3D43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Why will you be looking for other employment opportunities? Check all that apply.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50'!$A$4:$A$14</c:f>
              <c:strCache>
                <c:ptCount val="11"/>
                <c:pt idx="0">
                  <c:v>Better pay</c:v>
                </c:pt>
                <c:pt idx="1">
                  <c:v>Better benefits</c:v>
                </c:pt>
                <c:pt idx="2">
                  <c:v>Opportunity to work remotely</c:v>
                </c:pt>
                <c:pt idx="3">
                  <c:v>Promotion or more responsibility</c:v>
                </c:pt>
                <c:pt idx="4">
                  <c:v>More flexible schedule</c:v>
                </c:pt>
                <c:pt idx="5">
                  <c:v>Relocation</c:v>
                </c:pt>
                <c:pt idx="6">
                  <c:v>A new challenge</c:v>
                </c:pt>
                <c:pt idx="7">
                  <c:v>Working with different people</c:v>
                </c:pt>
                <c:pt idx="8">
                  <c:v>Reduced workload</c:v>
                </c:pt>
                <c:pt idx="9">
                  <c:v>My relationship with my supervisor</c:v>
                </c:pt>
                <c:pt idx="10">
                  <c:v>Other (please specify)</c:v>
                </c:pt>
              </c:strCache>
            </c:strRef>
          </c:cat>
          <c:val>
            <c:numRef>
              <c:f>'Question 50'!$B$4:$B$14</c:f>
              <c:numCache>
                <c:formatCode>0.00%</c:formatCode>
                <c:ptCount val="11"/>
                <c:pt idx="0">
                  <c:v>0.55559999999999998</c:v>
                </c:pt>
                <c:pt idx="1">
                  <c:v>0.44440000000000002</c:v>
                </c:pt>
                <c:pt idx="2">
                  <c:v>0.33329999999999999</c:v>
                </c:pt>
                <c:pt idx="3">
                  <c:v>0.22220000000000001</c:v>
                </c:pt>
                <c:pt idx="4">
                  <c:v>0.22220000000000001</c:v>
                </c:pt>
                <c:pt idx="5">
                  <c:v>0.22220000000000001</c:v>
                </c:pt>
                <c:pt idx="6">
                  <c:v>0.1111</c:v>
                </c:pt>
                <c:pt idx="7">
                  <c:v>0.22220000000000001</c:v>
                </c:pt>
                <c:pt idx="8">
                  <c:v>0.44440000000000002</c:v>
                </c:pt>
                <c:pt idx="9">
                  <c:v>0.44440000000000002</c:v>
                </c:pt>
                <c:pt idx="10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8A-4E56-9813-5C8AD3DD5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clearly understand how my performance is measured.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51'!$A$4:$A$8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51'!$B$4:$B$8</c:f>
              <c:numCache>
                <c:formatCode>0.00%</c:formatCode>
                <c:ptCount val="5"/>
                <c:pt idx="0">
                  <c:v>0.2041</c:v>
                </c:pt>
                <c:pt idx="1">
                  <c:v>0.40820000000000001</c:v>
                </c:pt>
                <c:pt idx="2">
                  <c:v>0.26529999999999998</c:v>
                </c:pt>
                <c:pt idx="3">
                  <c:v>8.1600000000000006E-2</c:v>
                </c:pt>
                <c:pt idx="4">
                  <c:v>4.0800000000000003E-2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BD-4A20-8F3F-758F3F85D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Performance/personnel issues are addressed in my department.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52'!$A$4:$A$8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52'!$B$4:$B$8</c:f>
              <c:numCache>
                <c:formatCode>0.00%</c:formatCode>
                <c:ptCount val="5"/>
                <c:pt idx="0">
                  <c:v>0.1633</c:v>
                </c:pt>
                <c:pt idx="1">
                  <c:v>0.48980000000000001</c:v>
                </c:pt>
                <c:pt idx="2">
                  <c:v>0.22450000000000001</c:v>
                </c:pt>
                <c:pt idx="3">
                  <c:v>6.1199999999999997E-2</c:v>
                </c:pt>
                <c:pt idx="4">
                  <c:v>6.1199999999999997E-2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B-40FA-999B-EB05864EA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institution takes appropriate steps to protect the safety of students.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8'!$A$4:$A$8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8'!$B$4:$B$8</c:f>
              <c:numCache>
                <c:formatCode>0.00%</c:formatCode>
                <c:ptCount val="5"/>
                <c:pt idx="0">
                  <c:v>0.28000000000000003</c:v>
                </c:pt>
                <c:pt idx="1">
                  <c:v>0.44</c:v>
                </c:pt>
                <c:pt idx="2">
                  <c:v>0.16</c:v>
                </c:pt>
                <c:pt idx="3">
                  <c:v>0.08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63-4A89-AA1D-A1085C6841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Performance based salary increases are applied fairly at my institution.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53'!$A$4:$A$8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53'!$B$4:$B$8</c:f>
              <c:numCache>
                <c:formatCode>0.00%</c:formatCode>
                <c:ptCount val="5"/>
                <c:pt idx="0">
                  <c:v>0.1875</c:v>
                </c:pt>
                <c:pt idx="1">
                  <c:v>0.20830000000000001</c:v>
                </c:pt>
                <c:pt idx="2">
                  <c:v>0.4375</c:v>
                </c:pt>
                <c:pt idx="3">
                  <c:v>8.3299999999999999E-2</c:v>
                </c:pt>
                <c:pt idx="4">
                  <c:v>8.3299999999999999E-2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6B-4DBC-9889-9D906B080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prefer uniformly applied (e.g. across the board or cost-of-living) salary increases to performance-based salary increases.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54'!$A$4:$A$8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54'!$B$4:$B$8</c:f>
              <c:numCache>
                <c:formatCode>0.00%</c:formatCode>
                <c:ptCount val="5"/>
                <c:pt idx="0">
                  <c:v>0.24490000000000001</c:v>
                </c:pt>
                <c:pt idx="1">
                  <c:v>0.22450000000000001</c:v>
                </c:pt>
                <c:pt idx="2">
                  <c:v>0.32650000000000001</c:v>
                </c:pt>
                <c:pt idx="3">
                  <c:v>0.12239999999999999</c:v>
                </c:pt>
                <c:pt idx="4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E-44DD-A517-5C6711F44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have access to the training I need to do my job well.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55'!$A$4:$A$8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55'!$B$4:$B$8</c:f>
              <c:numCache>
                <c:formatCode>0.00%</c:formatCode>
                <c:ptCount val="5"/>
                <c:pt idx="0">
                  <c:v>0.1633</c:v>
                </c:pt>
                <c:pt idx="1">
                  <c:v>0.38779999999999998</c:v>
                </c:pt>
                <c:pt idx="2">
                  <c:v>0.2041</c:v>
                </c:pt>
                <c:pt idx="3">
                  <c:v>0.1837</c:v>
                </c:pt>
                <c:pt idx="4">
                  <c:v>6.1199999999999997E-2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A0-402D-9A57-129D6DC6CC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am made aware of promotional opportunities at my institution.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56'!$A$4:$A$8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56'!$B$4:$B$8</c:f>
              <c:numCache>
                <c:formatCode>0.00%</c:formatCode>
                <c:ptCount val="5"/>
                <c:pt idx="0">
                  <c:v>0.40820000000000001</c:v>
                </c:pt>
                <c:pt idx="1">
                  <c:v>0.38779999999999998</c:v>
                </c:pt>
                <c:pt idx="2">
                  <c:v>0.1633</c:v>
                </c:pt>
                <c:pt idx="3">
                  <c:v>4.0800000000000003E-2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80-4CC8-9680-95C28EE89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institution does a good job of developing employees for job opportunities and advancement.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57'!$A$4:$A$8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57'!$B$4:$B$8</c:f>
              <c:numCache>
                <c:formatCode>0.00%</c:formatCode>
                <c:ptCount val="5"/>
                <c:pt idx="0">
                  <c:v>0.1837</c:v>
                </c:pt>
                <c:pt idx="1">
                  <c:v>0.22450000000000001</c:v>
                </c:pt>
                <c:pt idx="2">
                  <c:v>0.42859999999999998</c:v>
                </c:pt>
                <c:pt idx="3">
                  <c:v>0.12239999999999999</c:v>
                </c:pt>
                <c:pt idx="4">
                  <c:v>4.0800000000000003E-2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F-4025-91C0-B5A581F66A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feel supported by my supervisor in pursuing professional development opportunities.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58'!$A$4:$A$8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58'!$B$4:$B$8</c:f>
              <c:numCache>
                <c:formatCode>0.00%</c:formatCode>
                <c:ptCount val="5"/>
                <c:pt idx="0">
                  <c:v>0.36730000000000002</c:v>
                </c:pt>
                <c:pt idx="1">
                  <c:v>0.30609999999999998</c:v>
                </c:pt>
                <c:pt idx="2">
                  <c:v>0.22450000000000001</c:v>
                </c:pt>
                <c:pt idx="3">
                  <c:v>2.0400000000000001E-2</c:v>
                </c:pt>
                <c:pt idx="4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58-4240-BA66-3FB24DF6A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supervisor makes their expectations clear.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59'!$A$4:$A$8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59'!$B$4:$B$8</c:f>
              <c:numCache>
                <c:formatCode>0.00%</c:formatCode>
                <c:ptCount val="5"/>
                <c:pt idx="0">
                  <c:v>0.27079999999999999</c:v>
                </c:pt>
                <c:pt idx="1">
                  <c:v>0.54170000000000007</c:v>
                </c:pt>
                <c:pt idx="2">
                  <c:v>0.1042</c:v>
                </c:pt>
                <c:pt idx="3">
                  <c:v>4.1700000000000001E-2</c:v>
                </c:pt>
                <c:pt idx="4">
                  <c:v>4.1700000000000001E-2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05-42A2-978A-C19A5CA88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receive meaningful coaching from my supervisor.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60'!$B$3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60'!$A$4:$A$8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60'!$B$4:$B$8</c:f>
              <c:numCache>
                <c:formatCode>0.00%</c:formatCode>
                <c:ptCount val="5"/>
                <c:pt idx="0">
                  <c:v>0.28570000000000001</c:v>
                </c:pt>
                <c:pt idx="1">
                  <c:v>0.40820000000000001</c:v>
                </c:pt>
                <c:pt idx="2">
                  <c:v>0.1429</c:v>
                </c:pt>
                <c:pt idx="3">
                  <c:v>8.1600000000000006E-2</c:v>
                </c:pt>
                <c:pt idx="4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4D-4683-A394-1C5C946F6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trust my supervisor.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61'!$B$3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61'!$A$4:$A$8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61'!$B$4:$B$8</c:f>
              <c:numCache>
                <c:formatCode>0.00%</c:formatCode>
                <c:ptCount val="5"/>
                <c:pt idx="0">
                  <c:v>0.48980000000000001</c:v>
                </c:pt>
                <c:pt idx="1">
                  <c:v>0.24490000000000001</c:v>
                </c:pt>
                <c:pt idx="2">
                  <c:v>0.1633</c:v>
                </c:pt>
                <c:pt idx="3">
                  <c:v>0</c:v>
                </c:pt>
                <c:pt idx="4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F8-4B40-B6F8-732AA86D55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My supervisor supports my efforts to balance my work and personal life.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62'!$B$3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62'!$A$4:$A$8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62'!$B$4:$B$8</c:f>
              <c:numCache>
                <c:formatCode>0.00%</c:formatCode>
                <c:ptCount val="5"/>
                <c:pt idx="0">
                  <c:v>0.46939999999999998</c:v>
                </c:pt>
                <c:pt idx="1">
                  <c:v>0.28570000000000001</c:v>
                </c:pt>
                <c:pt idx="2">
                  <c:v>0.1429</c:v>
                </c:pt>
                <c:pt idx="3">
                  <c:v>4.0800000000000003E-2</c:v>
                </c:pt>
                <c:pt idx="4">
                  <c:v>6.1199999999999997E-2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E6-462E-91FC-120E25FA49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have opportunities to contribute to important decisions in my department.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9'!$A$4:$A$8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9'!$B$4:$B$8</c:f>
              <c:numCache>
                <c:formatCode>0.00%</c:formatCode>
                <c:ptCount val="5"/>
                <c:pt idx="0">
                  <c:v>0.40820000000000001</c:v>
                </c:pt>
                <c:pt idx="1">
                  <c:v>0.22450000000000001</c:v>
                </c:pt>
                <c:pt idx="2">
                  <c:v>0.1429</c:v>
                </c:pt>
                <c:pt idx="3">
                  <c:v>0.12239999999999999</c:v>
                </c:pt>
                <c:pt idx="4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47-4667-A677-2F1C3EB9A6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In which functional area do you work?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64'!$B$3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64'!$A$4:$A$6</c:f>
              <c:strCache>
                <c:ptCount val="3"/>
                <c:pt idx="0">
                  <c:v>Academic Affairs</c:v>
                </c:pt>
                <c:pt idx="1">
                  <c:v>Student Affairs</c:v>
                </c:pt>
                <c:pt idx="2">
                  <c:v>Business Affairs (Finance, IT, HR, Facilities)</c:v>
                </c:pt>
              </c:strCache>
            </c:strRef>
          </c:cat>
          <c:val>
            <c:numRef>
              <c:f>'Question 64'!$B$4:$B$6</c:f>
              <c:numCache>
                <c:formatCode>0.00%</c:formatCode>
                <c:ptCount val="3"/>
                <c:pt idx="0">
                  <c:v>0.52939999999999998</c:v>
                </c:pt>
                <c:pt idx="1">
                  <c:v>0.23530000000000001</c:v>
                </c:pt>
                <c:pt idx="2">
                  <c:v>0.23530000000000001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18-4EFC-881A-BA46179DD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How long have you been an employee within the CCCS System?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65'!$B$3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65'!$A$4:$A$9</c:f>
              <c:strCache>
                <c:ptCount val="6"/>
                <c:pt idx="0">
                  <c:v>Less than 1 year</c:v>
                </c:pt>
                <c:pt idx="1">
                  <c:v>1 - 2 years</c:v>
                </c:pt>
                <c:pt idx="2">
                  <c:v>3 - 5 years</c:v>
                </c:pt>
                <c:pt idx="3">
                  <c:v>6 - 9 years</c:v>
                </c:pt>
                <c:pt idx="4">
                  <c:v>10 - 14 years</c:v>
                </c:pt>
                <c:pt idx="5">
                  <c:v>15 years or more</c:v>
                </c:pt>
              </c:strCache>
            </c:strRef>
          </c:cat>
          <c:val>
            <c:numRef>
              <c:f>'Question 65'!$B$4:$B$9</c:f>
              <c:numCache>
                <c:formatCode>0.00%</c:formatCode>
                <c:ptCount val="6"/>
                <c:pt idx="0">
                  <c:v>0.1429</c:v>
                </c:pt>
                <c:pt idx="1">
                  <c:v>0.1429</c:v>
                </c:pt>
                <c:pt idx="2">
                  <c:v>0.16669999999999999</c:v>
                </c:pt>
                <c:pt idx="3">
                  <c:v>9.5199999999999993E-2</c:v>
                </c:pt>
                <c:pt idx="4">
                  <c:v>9.5199999999999993E-2</c:v>
                </c:pt>
                <c:pt idx="5">
                  <c:v>0.35709999999999997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6B-41E4-9749-C2B7F448C2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What is your age group?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66'!$B$3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66'!$A$4:$A$7</c:f>
              <c:strCache>
                <c:ptCount val="4"/>
                <c:pt idx="0">
                  <c:v>Under 28 years (Gen Z)</c:v>
                </c:pt>
                <c:pt idx="1">
                  <c:v>29 - 43 years (Millennial)</c:v>
                </c:pt>
                <c:pt idx="2">
                  <c:v>44 - 59 years (Gen X)</c:v>
                </c:pt>
                <c:pt idx="3">
                  <c:v>60+ years (Baby Boomer)</c:v>
                </c:pt>
              </c:strCache>
            </c:strRef>
          </c:cat>
          <c:val>
            <c:numRef>
              <c:f>'Question 66'!$B$4:$B$7</c:f>
              <c:numCache>
                <c:formatCode>0.00%</c:formatCode>
                <c:ptCount val="4"/>
                <c:pt idx="0">
                  <c:v>0.05</c:v>
                </c:pt>
                <c:pt idx="1">
                  <c:v>0.125</c:v>
                </c:pt>
                <c:pt idx="2">
                  <c:v>0.5</c:v>
                </c:pt>
                <c:pt idx="3">
                  <c:v>0.32500000000000001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EB-4DFA-BF6E-24C9B49DBF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What is your gender?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67'!$B$3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67'!$A$4:$A$10</c:f>
              <c:strCache>
                <c:ptCount val="7"/>
                <c:pt idx="0">
                  <c:v>Agender</c:v>
                </c:pt>
                <c:pt idx="1">
                  <c:v>Cisgender Male</c:v>
                </c:pt>
                <c:pt idx="2">
                  <c:v>Cisgender Female</c:v>
                </c:pt>
                <c:pt idx="3">
                  <c:v>Genderqueer</c:v>
                </c:pt>
                <c:pt idx="4">
                  <c:v>Nonbinary</c:v>
                </c:pt>
                <c:pt idx="5">
                  <c:v>Transgender</c:v>
                </c:pt>
                <c:pt idx="6">
                  <c:v>Gender not listed</c:v>
                </c:pt>
              </c:strCache>
            </c:strRef>
          </c:cat>
          <c:val>
            <c:numRef>
              <c:f>'Question 67'!$B$4:$B$10</c:f>
              <c:numCache>
                <c:formatCode>0.00%</c:formatCode>
                <c:ptCount val="7"/>
                <c:pt idx="0">
                  <c:v>0</c:v>
                </c:pt>
                <c:pt idx="1">
                  <c:v>0.1875</c:v>
                </c:pt>
                <c:pt idx="2">
                  <c:v>0.65629999999999999</c:v>
                </c:pt>
                <c:pt idx="3">
                  <c:v>3.1300000000000001E-2</c:v>
                </c:pt>
                <c:pt idx="4">
                  <c:v>0</c:v>
                </c:pt>
                <c:pt idx="5">
                  <c:v>0</c:v>
                </c:pt>
                <c:pt idx="6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5F-4C0E-8007-C7BD75716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What is your ethnicity?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68'!$B$3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68'!$A$4:$A$10</c:f>
              <c:strCache>
                <c:ptCount val="7"/>
                <c:pt idx="0">
                  <c:v>American Indian or Alaskan Native</c:v>
                </c:pt>
                <c:pt idx="1">
                  <c:v>Asian</c:v>
                </c:pt>
                <c:pt idx="2">
                  <c:v>Black or African American</c:v>
                </c:pt>
                <c:pt idx="3">
                  <c:v>Hispanic</c:v>
                </c:pt>
                <c:pt idx="4">
                  <c:v>Native Hawaiian or Pacific Islander</c:v>
                </c:pt>
                <c:pt idx="5">
                  <c:v>White</c:v>
                </c:pt>
                <c:pt idx="6">
                  <c:v>Two or more races</c:v>
                </c:pt>
              </c:strCache>
            </c:strRef>
          </c:cat>
          <c:val>
            <c:numRef>
              <c:f>'Question 68'!$B$4:$B$10</c:f>
              <c:numCache>
                <c:formatCode>0.00%</c:formatCode>
                <c:ptCount val="7"/>
                <c:pt idx="0">
                  <c:v>7.690000000000001E-2</c:v>
                </c:pt>
                <c:pt idx="1">
                  <c:v>0</c:v>
                </c:pt>
                <c:pt idx="2">
                  <c:v>0</c:v>
                </c:pt>
                <c:pt idx="3">
                  <c:v>0.23080000000000001</c:v>
                </c:pt>
                <c:pt idx="4">
                  <c:v>0</c:v>
                </c:pt>
                <c:pt idx="5">
                  <c:v>0.53849999999999998</c:v>
                </c:pt>
                <c:pt idx="6">
                  <c:v>0.15379999999999999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27-494B-83C5-B82FDEC0D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How would you rate the value of CCCS’s health benefits package compared to those offered by your former employer or another employer of whom you have direct knowledge?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70'!$B$3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70'!$A$4:$A$8</c:f>
              <c:strCache>
                <c:ptCount val="5"/>
                <c:pt idx="0">
                  <c:v>Excellent</c:v>
                </c:pt>
                <c:pt idx="1">
                  <c:v>Good</c:v>
                </c:pt>
                <c:pt idx="2">
                  <c:v>Fair</c:v>
                </c:pt>
                <c:pt idx="3">
                  <c:v>Poor</c:v>
                </c:pt>
                <c:pt idx="4">
                  <c:v>Very Poor</c:v>
                </c:pt>
              </c:strCache>
            </c:strRef>
          </c:cat>
          <c:val>
            <c:numRef>
              <c:f>'Question 70'!$B$4:$B$8</c:f>
              <c:numCache>
                <c:formatCode>0.00%</c:formatCode>
                <c:ptCount val="5"/>
                <c:pt idx="0">
                  <c:v>0.28129999999999999</c:v>
                </c:pt>
                <c:pt idx="1">
                  <c:v>0.28129999999999999</c:v>
                </c:pt>
                <c:pt idx="2">
                  <c:v>0.28129999999999999</c:v>
                </c:pt>
                <c:pt idx="3">
                  <c:v>9.3800000000000008E-2</c:v>
                </c:pt>
                <c:pt idx="4">
                  <c:v>6.25E-2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B2-44CD-B95A-BCBEC24DC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How satisfied are you with the health benefits (e.g medical, dental, vision) provided by CCCS?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69'!$B$3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69'!$A$4:$A$8</c:f>
              <c:strCache>
                <c:ptCount val="5"/>
                <c:pt idx="0">
                  <c:v>Very satisfied</c:v>
                </c:pt>
                <c:pt idx="1">
                  <c:v>Satisfied</c:v>
                </c:pt>
                <c:pt idx="2">
                  <c:v>Neutral</c:v>
                </c:pt>
                <c:pt idx="3">
                  <c:v>Dissatisfied</c:v>
                </c:pt>
                <c:pt idx="4">
                  <c:v>Very dissatisfied</c:v>
                </c:pt>
              </c:strCache>
            </c:strRef>
          </c:cat>
          <c:val>
            <c:numRef>
              <c:f>'Question 69'!$B$4:$B$8</c:f>
              <c:numCache>
                <c:formatCode>0.00%</c:formatCode>
                <c:ptCount val="5"/>
                <c:pt idx="0">
                  <c:v>8.5699999999999998E-2</c:v>
                </c:pt>
                <c:pt idx="1">
                  <c:v>0.54289999999999994</c:v>
                </c:pt>
                <c:pt idx="2">
                  <c:v>0.28570000000000001</c:v>
                </c:pt>
                <c:pt idx="3">
                  <c:v>8.5699999999999998E-2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F2-4904-9E99-A006929EF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Are you currently enrolled in a CCCS medical benefit plan (e.g. Anthem or Kaiser)?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72'!$B$3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72'!$A$4:$A$5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72'!$B$4:$B$5</c:f>
              <c:numCache>
                <c:formatCode>0.00%</c:formatCode>
                <c:ptCount val="2"/>
                <c:pt idx="0">
                  <c:v>0.76469999999999994</c:v>
                </c:pt>
                <c:pt idx="1">
                  <c:v>0.23530000000000001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74-4BFD-A67F-2EB4EBFEB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If you answered no to the previous question, why have you elected not to enroll in a CCCS medical benefit plan? (Check all that apply. If you are enrolled in a CCCS medical plan please skip this question.)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73'!$B$3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73'!$A$4:$A$9</c:f>
              <c:strCache>
                <c:ptCount val="6"/>
                <c:pt idx="0">
                  <c:v>I am covered under a partner’s plan</c:v>
                </c:pt>
                <c:pt idx="1">
                  <c:v>I have access to other coverage (e.g. Medicare, Tri-Care, etc.)</c:v>
                </c:pt>
                <c:pt idx="2">
                  <c:v>I have opted for a private health plan</c:v>
                </c:pt>
                <c:pt idx="3">
                  <c:v>The cost is too high</c:v>
                </c:pt>
                <c:pt idx="4">
                  <c:v>My provider is not covered under a CCCS medical plan</c:v>
                </c:pt>
                <c:pt idx="5">
                  <c:v>I choose not to enroll in a health plan for personal reasons</c:v>
                </c:pt>
              </c:strCache>
            </c:strRef>
          </c:cat>
          <c:val>
            <c:numRef>
              <c:f>'Question 73'!$B$4:$B$9</c:f>
              <c:numCache>
                <c:formatCode>0.00%</c:formatCode>
                <c:ptCount val="6"/>
                <c:pt idx="0">
                  <c:v>0.28570000000000001</c:v>
                </c:pt>
                <c:pt idx="1">
                  <c:v>0.42859999999999998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0.28570000000000001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C5-4664-99F4-D86272097C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When considering medical plan offerings, check the response(s) that best fit your interests: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74'!$B$3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74'!$A$4:$A$9</c:f>
              <c:strCache>
                <c:ptCount val="6"/>
                <c:pt idx="0">
                  <c:v>I prefer to pay less each month for benefits, even if I pay more when I use medical services.</c:v>
                </c:pt>
                <c:pt idx="1">
                  <c:v>I prefer to have low copays and deductibles when I use medical services, even if I pay more each month for benefits.</c:v>
                </c:pt>
                <c:pt idx="2">
                  <c:v>I prefer to have multiple plan options to choose from during Open Enrollment.</c:v>
                </c:pt>
                <c:pt idx="3">
                  <c:v>I prefer a plan that allows for both in and out of network providers so I can see any doctor or seek services from any hospital or medical facility that I want, even if it costs more.</c:v>
                </c:pt>
                <c:pt idx="4">
                  <c:v>I prefer being able to set aside pre-tax earnings to fund my out-of-pocket medical expenses in a Health Savings Account (HSA).</c:v>
                </c:pt>
                <c:pt idx="5">
                  <c:v>I prefer having wellness features that let me earn incentives by engaging in healthy lifestyle activities.</c:v>
                </c:pt>
              </c:strCache>
            </c:strRef>
          </c:cat>
          <c:val>
            <c:numRef>
              <c:f>'Question 74'!$B$4:$B$9</c:f>
              <c:numCache>
                <c:formatCode>0.00%</c:formatCode>
                <c:ptCount val="6"/>
                <c:pt idx="0">
                  <c:v>0.21879999999999999</c:v>
                </c:pt>
                <c:pt idx="1">
                  <c:v>0.34380000000000011</c:v>
                </c:pt>
                <c:pt idx="2">
                  <c:v>0.5625</c:v>
                </c:pt>
                <c:pt idx="3">
                  <c:v>0.34380000000000011</c:v>
                </c:pt>
                <c:pt idx="4">
                  <c:v>9.3800000000000008E-2</c:v>
                </c:pt>
                <c:pt idx="5">
                  <c:v>0.4375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24-4865-A6C0-B05CB62EC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People in my department work well together.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10'!$A$4:$A$8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10'!$B$4:$B$8</c:f>
              <c:numCache>
                <c:formatCode>0.00%</c:formatCode>
                <c:ptCount val="5"/>
                <c:pt idx="0">
                  <c:v>0.3</c:v>
                </c:pt>
                <c:pt idx="1">
                  <c:v>0.4</c:v>
                </c:pt>
                <c:pt idx="2">
                  <c:v>0.26</c:v>
                </c:pt>
                <c:pt idx="3">
                  <c:v>0.02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9B-460D-B7DA-3045F7F15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Would you choose a less comprehensive healthcare plan (higher deductibles and copays) if it meant paying a lower monthly premium?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75'!$B$3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75'!$A$4:$A$7</c:f>
              <c:strCache>
                <c:ptCount val="4"/>
                <c:pt idx="0">
                  <c:v>Yes</c:v>
                </c:pt>
                <c:pt idx="1">
                  <c:v>Probably Yes</c:v>
                </c:pt>
                <c:pt idx="2">
                  <c:v>Probably No</c:v>
                </c:pt>
                <c:pt idx="3">
                  <c:v>No</c:v>
                </c:pt>
              </c:strCache>
            </c:strRef>
          </c:cat>
          <c:val>
            <c:numRef>
              <c:f>'Question 75'!$B$4:$B$7</c:f>
              <c:numCache>
                <c:formatCode>0.00%</c:formatCode>
                <c:ptCount val="4"/>
                <c:pt idx="0">
                  <c:v>3.0300000000000001E-2</c:v>
                </c:pt>
                <c:pt idx="1">
                  <c:v>0.33329999999999999</c:v>
                </c:pt>
                <c:pt idx="2">
                  <c:v>0.51519999999999999</c:v>
                </c:pt>
                <c:pt idx="3">
                  <c:v>0.1212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97-4A9A-9784-A687ED280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Would you choose more comprehensive healthcare plan (lower deductibles and copays) if it meant paying a higher monthly premium?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76'!$B$3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76'!$A$4:$A$7</c:f>
              <c:strCache>
                <c:ptCount val="4"/>
                <c:pt idx="0">
                  <c:v>Yes</c:v>
                </c:pt>
                <c:pt idx="1">
                  <c:v>Probably Yes</c:v>
                </c:pt>
                <c:pt idx="2">
                  <c:v>Probably No</c:v>
                </c:pt>
                <c:pt idx="3">
                  <c:v>No</c:v>
                </c:pt>
              </c:strCache>
            </c:strRef>
          </c:cat>
          <c:val>
            <c:numRef>
              <c:f>'Question 76'!$B$4:$B$7</c:f>
              <c:numCache>
                <c:formatCode>0.00%</c:formatCode>
                <c:ptCount val="4"/>
                <c:pt idx="0">
                  <c:v>6.25E-2</c:v>
                </c:pt>
                <c:pt idx="1">
                  <c:v>0.46880000000000011</c:v>
                </c:pt>
                <c:pt idx="2">
                  <c:v>0.375</c:v>
                </c:pt>
                <c:pt idx="3">
                  <c:v>9.3800000000000008E-2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35-458D-AA27-F9C31E47A0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Would you choose a health plan that utilized a narrow network of providers (less physicians and hospital choice than current) if it meant paying a lower monthly premium?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77'!$B$3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77'!$A$4:$A$7</c:f>
              <c:strCache>
                <c:ptCount val="4"/>
                <c:pt idx="0">
                  <c:v>Yes</c:v>
                </c:pt>
                <c:pt idx="1">
                  <c:v>Probably Yes</c:v>
                </c:pt>
                <c:pt idx="2">
                  <c:v>Probably No</c:v>
                </c:pt>
                <c:pt idx="3">
                  <c:v>No</c:v>
                </c:pt>
              </c:strCache>
            </c:strRef>
          </c:cat>
          <c:val>
            <c:numRef>
              <c:f>'Question 77'!$B$4:$B$7</c:f>
              <c:numCache>
                <c:formatCode>0.00%</c:formatCode>
                <c:ptCount val="4"/>
                <c:pt idx="0">
                  <c:v>6.25E-2</c:v>
                </c:pt>
                <c:pt idx="1">
                  <c:v>0.125</c:v>
                </c:pt>
                <c:pt idx="2">
                  <c:v>0.5625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D7-4D36-BFD0-315951B31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Under the current CCCS budgeting process, our goal is to provide a benefit allowance that covers 70 – 75% of the monthly premium costs for each of our health coverage plan tiers: Employee Only, Employee plus Spouse; Employee plus Children; and Employee pl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78'!$B$3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78'!$A$4:$A$7</c:f>
              <c:strCache>
                <c:ptCount val="4"/>
                <c:pt idx="0">
                  <c:v>I prefer CCCS continue to contribute a consistent percentage of coverage toward premiums for the varied plan tiers.</c:v>
                </c:pt>
                <c:pt idx="1">
                  <c:v>I prefer CCCS provide a fixed dollar amount toward premiums, regardless of the plan tier, even if that means covering dependents will be more expensive.</c:v>
                </c:pt>
                <c:pt idx="2">
                  <c:v>I prefer CCCS offer a low or no cost employee only option, even if it were for a narrow network of providers.</c:v>
                </c:pt>
                <c:pt idx="3">
                  <c:v>It is more important for me to have coverage options for dependents where CCCS contributes toward the premium cost.</c:v>
                </c:pt>
              </c:strCache>
            </c:strRef>
          </c:cat>
          <c:val>
            <c:numRef>
              <c:f>'Question 78'!$B$4:$B$7</c:f>
              <c:numCache>
                <c:formatCode>0.00%</c:formatCode>
                <c:ptCount val="4"/>
                <c:pt idx="0">
                  <c:v>0.70369999999999999</c:v>
                </c:pt>
                <c:pt idx="1">
                  <c:v>0.1852</c:v>
                </c:pt>
                <c:pt idx="2">
                  <c:v>0.1852</c:v>
                </c:pt>
                <c:pt idx="3">
                  <c:v>0.1852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14-40C7-9880-D3C10E34B8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How valuable are the optional health benefits (e.g. accident, critical illness, pet insurance, etc.) now offered at CCCS?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79'!$B$3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79'!$A$4:$A$8</c:f>
              <c:strCache>
                <c:ptCount val="5"/>
                <c:pt idx="0">
                  <c:v>Extremely valuable</c:v>
                </c:pt>
                <c:pt idx="1">
                  <c:v>Very valuable</c:v>
                </c:pt>
                <c:pt idx="2">
                  <c:v>Somewhat valuable</c:v>
                </c:pt>
                <c:pt idx="3">
                  <c:v>Not so valuable</c:v>
                </c:pt>
                <c:pt idx="4">
                  <c:v>Not at all valuable</c:v>
                </c:pt>
              </c:strCache>
            </c:strRef>
          </c:cat>
          <c:val>
            <c:numRef>
              <c:f>'Question 79'!$B$4:$B$8</c:f>
              <c:numCache>
                <c:formatCode>0.00%</c:formatCode>
                <c:ptCount val="5"/>
                <c:pt idx="0">
                  <c:v>0.1613</c:v>
                </c:pt>
                <c:pt idx="1">
                  <c:v>0.35479999999999989</c:v>
                </c:pt>
                <c:pt idx="2">
                  <c:v>0.3226</c:v>
                </c:pt>
                <c:pt idx="3">
                  <c:v>0.129</c:v>
                </c:pt>
                <c:pt idx="4">
                  <c:v>3.2300000000000002E-2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32-4529-B54E-3514EB237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I have sufficient opportunities to participate in institutional planning.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11'!$A$4:$A$8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11'!$B$4:$B$8</c:f>
              <c:numCache>
                <c:formatCode>0.00%</c:formatCode>
                <c:ptCount val="5"/>
                <c:pt idx="0">
                  <c:v>0.2041</c:v>
                </c:pt>
                <c:pt idx="1">
                  <c:v>0.26529999999999998</c:v>
                </c:pt>
                <c:pt idx="2">
                  <c:v>0.32650000000000001</c:v>
                </c:pt>
                <c:pt idx="3">
                  <c:v>8.1600000000000006E-2</c:v>
                </c:pt>
                <c:pt idx="4">
                  <c:v>0.12239999999999999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98-40CF-8900-0F54D40D1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The role of shared governance within my institution is clearly defined.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12'!$A$4:$A$8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'Question 12'!$B$4:$B$8</c:f>
              <c:numCache>
                <c:formatCode>0.00%</c:formatCode>
                <c:ptCount val="5"/>
                <c:pt idx="0">
                  <c:v>0.14580000000000001</c:v>
                </c:pt>
                <c:pt idx="1">
                  <c:v>0.22919999999999999</c:v>
                </c:pt>
                <c:pt idx="2">
                  <c:v>0.35420000000000001</c:v>
                </c:pt>
                <c:pt idx="3">
                  <c:v>0.16669999999999999</c:v>
                </c:pt>
                <c:pt idx="4">
                  <c:v>0.1042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7A-4C03-A56C-B0EB4A440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51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4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383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493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659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271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525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396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19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963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76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8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35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94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91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292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9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52D625-DD5D-4D43-9A3C-AFB165F4FD34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DC9D4F-C85F-41D9-BF8E-5354ABAC1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57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0.xml"/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6.xml"/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0.xml"/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228453-1511-4DB9-9970-3126C4FE40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Trinidad State College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5097C8-2A69-48E3-AE7B-CE7D8DC816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CCCS Belonging Survey Results</a:t>
            </a:r>
          </a:p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65ED7-D8B5-4085-873E-97F4060DB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048" y="5690521"/>
            <a:ext cx="4348390" cy="1133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B8D28-7CEA-3AF2-C848-E1C8C4119A52}"/>
              </a:ext>
            </a:extLst>
          </p:cNvPr>
          <p:cNvSpPr txBox="1"/>
          <p:nvPr/>
        </p:nvSpPr>
        <p:spPr>
          <a:xfrm>
            <a:off x="4969565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8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2C820-762B-47EB-A3DE-AFE17606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13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14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4483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2C820-762B-47EB-A3DE-AFE17606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15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16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2956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FFDE3-B015-475C-A2E3-DB5BEA78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17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18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5793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66110-3CAB-428D-B3FC-A4CAF65FB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19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1A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8383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59C7-AC02-41F1-A57B-20BE37E21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1B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1C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8250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1960-4CA8-42FD-9420-3D10E2863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1D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1E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4002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DB4AF-F4A8-40F5-B40B-F418D95CE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1F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20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8898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103C9-CA15-4611-8089-B60C664CB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21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22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4430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0C33F-3F75-4EE2-A065-5DB17942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23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24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1231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4CA13-91E6-4B59-9895-E3B75FC6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25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26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9640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4E43E-BD49-460E-824D-A174FC712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2180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F2AB-AA6B-4E8C-9608-C3373D42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27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28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923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3537-FFEE-4696-873D-BCE77EC7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29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2A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1680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700A-A2A4-470F-8274-48F9B71F7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2B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2C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24644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912A-2500-43E2-8781-6728B3D85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2D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2E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17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8C669-492A-4E8F-92BF-C5CCA885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2F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30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8632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4DAC3-4DB6-4FE1-A5BE-EC4F0560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31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32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9865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CA888-6A79-447E-9E87-96C12456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33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34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2683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B639C-B7A3-4383-9B28-F7D14414E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35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36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2835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9FF08-7623-4FB9-AE34-8209448A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37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38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1060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178DC-B81B-48C3-ABF1-54AC1CFC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39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3A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928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B215C-81C1-46D1-95C7-92E7C1597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6968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AD90-A9C5-47A4-9201-8BB031DCE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3B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3C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3665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CD637-2F2B-4DEE-93AD-ECF28A69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3D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3F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1432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35F24-F39F-4968-B94B-08C1EAC9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40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41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97710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EE62-5AC0-4FEC-83C5-1C861EEA2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42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43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1710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09824-9F28-4DCE-911C-4C9F8C27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45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44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074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331B5-889E-4D71-A9CE-2E0A1F194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47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4800-0000020000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2370678"/>
              </p:ext>
            </p:extLst>
          </p:nvPr>
        </p:nvGraphicFramePr>
        <p:xfrm>
          <a:off x="6366209" y="2616785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0994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1130D-0D89-4B0B-AA46-3FDF9E4EC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49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4A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3160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71B14-315D-427A-BB27-F06E1C98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4B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4C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3285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38BA0-AC37-47A3-A333-108AB697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4D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4E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04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EA1A4-CBA8-41BA-9A48-5B72BAEB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413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8B64-3E90-45CE-A420-3ED15283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A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9100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7EEC-64B6-4715-827F-34C30FB4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7650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154F2-989E-4703-9CAB-2C97029C8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E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832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0F96E-384D-43BD-9A72-C889A298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F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10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3891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02D5F-CF77-4A91-821E-188A674A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1100-0000020000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9857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12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725" y="2560638"/>
          <a:ext cx="4718050" cy="330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83409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866536E9D67044910C8F1DD8B04FDD" ma:contentTypeVersion="12" ma:contentTypeDescription="Create a new document." ma:contentTypeScope="" ma:versionID="005b6bc261e8dd16da67ab4d95f8081b">
  <xsd:schema xmlns:xsd="http://www.w3.org/2001/XMLSchema" xmlns:xs="http://www.w3.org/2001/XMLSchema" xmlns:p="http://schemas.microsoft.com/office/2006/metadata/properties" xmlns:ns3="770178e1-25a1-4050-94d3-d05bf9269341" targetNamespace="http://schemas.microsoft.com/office/2006/metadata/properties" ma:root="true" ma:fieldsID="8a28b9b3b4814b19abb462f8f6521040" ns3:_="">
    <xsd:import namespace="770178e1-25a1-4050-94d3-d05bf92693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0178e1-25a1-4050-94d3-d05bf9269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90255E-E435-4526-94B6-8F253C959F8B}">
  <ds:schemaRefs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770178e1-25a1-4050-94d3-d05bf926934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B17508D-5821-4497-A93B-BBA5C05444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0178e1-25a1-4050-94d3-d05bf92693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59CDDD-3FF3-4BA2-8B59-702372B3C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2484</TotalTime>
  <Words>1058</Words>
  <Application>Microsoft Macintosh PowerPoint</Application>
  <PresentationFormat>Widescreen</PresentationFormat>
  <Paragraphs>77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Garamond</vt:lpstr>
      <vt:lpstr>Organic</vt:lpstr>
      <vt:lpstr>Trinidad State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Community College of Denver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Kynor, James (CCD)</dc:creator>
  <cp:lastModifiedBy>Cotton, Todd</cp:lastModifiedBy>
  <cp:revision>60</cp:revision>
  <cp:lastPrinted>2018-08-07T17:57:31Z</cp:lastPrinted>
  <dcterms:created xsi:type="dcterms:W3CDTF">2018-08-07T16:46:18Z</dcterms:created>
  <dcterms:modified xsi:type="dcterms:W3CDTF">2025-01-14T23:47:36Z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0x0101002E866536E9D67044910C8F1DD8B04FDD</vt:lpwstr>
  </property>
</Properties>
</file>