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7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74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945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68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51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225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11/30/2015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961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123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865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628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23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325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244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missouristate.edu/hlc/preparation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issouristate.edu/assessment/200086.htm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6" name="object 1"/>
          <p:cNvSpPr/>
          <p:nvPr/>
        </p:nvSpPr>
        <p:spPr>
          <a:xfrm>
            <a:off x="3454908" y="3049524"/>
            <a:ext cx="8330184" cy="1476756"/>
          </a:xfrm>
          <a:custGeom>
            <a:avLst/>
            <a:gdLst/>
            <a:ahLst/>
            <a:cxnLst/>
            <a:rect l="l" t="t" r="r" b="b"/>
            <a:pathLst>
              <a:path w="8330184" h="1476756">
                <a:moveTo>
                  <a:pt x="0" y="0"/>
                </a:moveTo>
                <a:lnTo>
                  <a:pt x="0" y="1476756"/>
                </a:lnTo>
                <a:lnTo>
                  <a:pt x="8330184" y="1476756"/>
                </a:lnTo>
                <a:lnTo>
                  <a:pt x="8330184" y="0"/>
                </a:lnTo>
                <a:lnTo>
                  <a:pt x="0" y="0"/>
                </a:lnTo>
                <a:close/>
              </a:path>
            </a:pathLst>
          </a:custGeom>
          <a:solidFill>
            <a:srgbClr val="49000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text 1"/>
          <p:cNvSpPr txBox="1"/>
          <p:nvPr/>
        </p:nvSpPr>
        <p:spPr>
          <a:xfrm>
            <a:off x="4003548" y="3104686"/>
            <a:ext cx="7541841" cy="144659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000" spc="10" dirty="0">
                <a:solidFill>
                  <a:srgbClr val="FFFFFF"/>
                </a:solidFill>
                <a:latin typeface="Arial Black"/>
                <a:cs typeface="Arial Black"/>
              </a:rPr>
              <a:t>HLC</a:t>
            </a:r>
            <a:endParaRPr sz="4000">
              <a:latin typeface="ABCDEE+Arial Black"/>
              <a:cs typeface="ABCDEE+Arial Black"/>
            </a:endParaRPr>
          </a:p>
          <a:p>
            <a:pPr marL="0">
              <a:lnSpc>
                <a:spcPct val="100000"/>
              </a:lnSpc>
            </a:pPr>
            <a:r>
              <a:rPr sz="4000" spc="10" dirty="0">
                <a:solidFill>
                  <a:srgbClr val="FFFFFF"/>
                </a:solidFill>
                <a:latin typeface="Arial Black"/>
                <a:cs typeface="Arial Black"/>
              </a:rPr>
              <a:t>Preparation for the Visit</a:t>
            </a:r>
            <a:endParaRPr sz="4000">
              <a:latin typeface="ABCDEE+Arial Black"/>
              <a:cs typeface="ABCDEE+Arial Black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4702175" y="4833843"/>
            <a:ext cx="3260188" cy="49244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3200" spc="10" dirty="0" smtClean="0">
                <a:solidFill>
                  <a:srgbClr val="49000F"/>
                </a:solidFill>
                <a:latin typeface="Georgia"/>
                <a:cs typeface="Georgia"/>
              </a:rPr>
              <a:t>December 7</a:t>
            </a:r>
            <a:r>
              <a:rPr sz="3200" spc="10" dirty="0" smtClean="0">
                <a:solidFill>
                  <a:srgbClr val="49000F"/>
                </a:solidFill>
                <a:latin typeface="Georgia"/>
                <a:cs typeface="Georgia"/>
              </a:rPr>
              <a:t>, </a:t>
            </a:r>
            <a:r>
              <a:rPr sz="3200" spc="10" dirty="0">
                <a:solidFill>
                  <a:srgbClr val="49000F"/>
                </a:solidFill>
                <a:latin typeface="Georgia"/>
                <a:cs typeface="Georgia"/>
              </a:rPr>
              <a:t>2015</a:t>
            </a:r>
            <a:endParaRPr sz="32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4111117" y="231294"/>
            <a:ext cx="8341098" cy="932170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49000F"/>
                </a:solidFill>
                <a:latin typeface="Arial Black"/>
                <a:cs typeface="Arial Black"/>
              </a:rPr>
              <a:t>Criterion One. Mission</a:t>
            </a:r>
            <a:endParaRPr sz="4800" dirty="0">
              <a:latin typeface="ABCDEE+Arial Black"/>
              <a:cs typeface="ABCDEE+Arial Black"/>
            </a:endParaRPr>
          </a:p>
        </p:txBody>
      </p:sp>
      <p:pic>
        <p:nvPicPr>
          <p:cNvPr id="78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14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79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129942"/>
            <a:ext cx="5467384" cy="39619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spc="10" dirty="0">
                <a:latin typeface="Georgia"/>
                <a:cs typeface="Georgia"/>
              </a:rPr>
              <a:t>Open Forum or Focus Questions</a:t>
            </a:r>
            <a:endParaRPr sz="2500" dirty="0">
              <a:latin typeface="ABCDEE+Georgia"/>
              <a:cs typeface="ABCDEE+Georgia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056741" y="1571040"/>
            <a:ext cx="7558479" cy="3077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Tell me about the </a:t>
            </a:r>
            <a:r>
              <a:rPr lang="en-US" sz="2000" spc="10" dirty="0" smtClean="0">
                <a:latin typeface="Georgia"/>
                <a:cs typeface="Georgia"/>
              </a:rPr>
              <a:t>college</a:t>
            </a:r>
            <a:r>
              <a:rPr sz="2000" spc="10" dirty="0" smtClean="0">
                <a:latin typeface="Georgia"/>
                <a:cs typeface="Georgia"/>
              </a:rPr>
              <a:t>’s </a:t>
            </a:r>
            <a:r>
              <a:rPr sz="2000" spc="10" dirty="0">
                <a:latin typeface="Georgia"/>
                <a:cs typeface="Georgia"/>
              </a:rPr>
              <a:t>mission and how you understand it.</a:t>
            </a:r>
            <a:endParaRPr sz="2000" dirty="0">
              <a:latin typeface="ABCDEE+Georgia"/>
              <a:cs typeface="ABCDEE+Georgia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056741" y="1937455"/>
            <a:ext cx="9912650" cy="3077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Can you give me a specific example of how the </a:t>
            </a:r>
            <a:r>
              <a:rPr lang="en-US" sz="2000" spc="10" dirty="0" smtClean="0">
                <a:latin typeface="Georgia"/>
                <a:cs typeface="Georgia"/>
              </a:rPr>
              <a:t>college</a:t>
            </a:r>
            <a:r>
              <a:rPr sz="2000" spc="10" dirty="0" smtClean="0">
                <a:latin typeface="Georgia"/>
                <a:cs typeface="Georgia"/>
              </a:rPr>
              <a:t>’s </a:t>
            </a:r>
            <a:r>
              <a:rPr sz="2000" spc="10" dirty="0">
                <a:latin typeface="Georgia"/>
                <a:cs typeface="Georgia"/>
              </a:rPr>
              <a:t>mission guides institutional</a:t>
            </a:r>
            <a:endParaRPr sz="2000" dirty="0">
              <a:latin typeface="ABCDEE+Georgia"/>
              <a:cs typeface="ABCDEE+Georgia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1056741" y="2237657"/>
            <a:ext cx="10340010" cy="276998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operations?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Can you tell me about a partnership that the </a:t>
            </a:r>
            <a:r>
              <a:rPr lang="en-US" sz="2000" spc="10" dirty="0" smtClean="0">
                <a:latin typeface="Georgia"/>
                <a:cs typeface="Georgia"/>
              </a:rPr>
              <a:t>college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has?  How does it work?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The assurance argument indicates that progress has been made on diversity goals – tell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me about some progress.  What continues to challenge the campus?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There are documents and a significant amount of data available on the </a:t>
            </a:r>
            <a:r>
              <a:rPr lang="en-US" sz="2000" spc="10" dirty="0" smtClean="0">
                <a:latin typeface="Georgia"/>
                <a:cs typeface="Georgia"/>
              </a:rPr>
              <a:t>college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website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– most without a password. What do you use regularly?  What data is reviewed by the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institutional as a whole and how is this done?  What is not there?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 smtClean="0">
                <a:latin typeface="Georgia"/>
                <a:cs typeface="Georgia"/>
              </a:rPr>
              <a:t>How </a:t>
            </a:r>
            <a:r>
              <a:rPr sz="2000" spc="10" dirty="0">
                <a:latin typeface="Georgia"/>
                <a:cs typeface="Georgia"/>
              </a:rPr>
              <a:t>are the academic programs that you offer consistent with the mission?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How does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serve the public good?</a:t>
            </a:r>
            <a:endParaRPr sz="20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3705733" y="353215"/>
            <a:ext cx="8787771" cy="93216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800" spc="10" dirty="0">
                <a:solidFill>
                  <a:srgbClr val="49000F"/>
                </a:solidFill>
                <a:latin typeface="Arial Black"/>
                <a:cs typeface="Arial Black"/>
              </a:rPr>
              <a:t>Criterion Two. Integrity</a:t>
            </a:r>
            <a:endParaRPr sz="4800">
              <a:latin typeface="ABCDEE+Arial Black"/>
              <a:cs typeface="ABCDEE+Arial Black"/>
            </a:endParaRPr>
          </a:p>
        </p:txBody>
      </p:sp>
      <p:pic>
        <p:nvPicPr>
          <p:cNvPr id="8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15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83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129942"/>
            <a:ext cx="5318477" cy="39619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spc="10" dirty="0">
                <a:latin typeface="Georgia"/>
                <a:cs typeface="Georgia"/>
              </a:rPr>
              <a:t>Open Forum or Focus Question</a:t>
            </a:r>
            <a:endParaRPr sz="2500">
              <a:latin typeface="ABCDEE+Georgia"/>
              <a:cs typeface="ABCDEE+Georgia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056741" y="1566436"/>
            <a:ext cx="10833735" cy="369331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Tell me about your policy </a:t>
            </a:r>
            <a:r>
              <a:rPr lang="en-US" sz="2000" spc="10" dirty="0" smtClean="0">
                <a:latin typeface="Georgia"/>
                <a:cs typeface="Georgia"/>
              </a:rPr>
              <a:t>handbook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and how you use it.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Describe your codes of conduct and how they are used. 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Using technology has many advantages – quicker communication, allowing students to do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just in time learning, etc.  It also has many disadvantages.  What have you experienced?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 smtClean="0">
                <a:latin typeface="Wingdings"/>
                <a:cs typeface="Wingdings"/>
              </a:rPr>
              <a:t> </a:t>
            </a:r>
            <a:r>
              <a:rPr sz="2000" spc="10" dirty="0" smtClean="0">
                <a:latin typeface="Georgia"/>
                <a:cs typeface="Georgia"/>
              </a:rPr>
              <a:t>Tell us about research and the value placed at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 on responsible conduct in research. </a:t>
            </a:r>
            <a:endParaRPr sz="2000" dirty="0" smtClean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lang="en-US" sz="2000" spc="10" dirty="0" smtClean="0">
                <a:latin typeface="Georgia"/>
                <a:cs typeface="Georgia"/>
              </a:rPr>
              <a:t>Do you know where the resources are do complete research at TSJC</a:t>
            </a:r>
            <a:r>
              <a:rPr sz="2000" spc="10" dirty="0" smtClean="0">
                <a:latin typeface="Georgia"/>
                <a:cs typeface="Georgia"/>
              </a:rPr>
              <a:t>?</a:t>
            </a:r>
            <a:endParaRPr sz="2000" dirty="0" smtClean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 smtClean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Tell me an example of how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is committed to freedom of expression and the pursuit of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truth in teaching and learning.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How do students learn about library resources?  How does everyone on campus understand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the resources that are available to them?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Students – Are you able to estimate your bill each semester or are you surprised when you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receive it?   Do you know if you are enrolled in an accredited program?</a:t>
            </a:r>
            <a:endParaRPr sz="20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650443" y="930352"/>
            <a:ext cx="11481942" cy="46608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spc="10" dirty="0">
                <a:solidFill>
                  <a:srgbClr val="49000F"/>
                </a:solidFill>
                <a:latin typeface="Arial Black"/>
                <a:cs typeface="Arial Black"/>
              </a:rPr>
              <a:t>Criterion Three. Teaching/Learning-Quality/Resources/Support</a:t>
            </a:r>
            <a:endParaRPr sz="2400">
              <a:latin typeface="ABCDEE+Arial Black"/>
              <a:cs typeface="ABCDEE+Arial Black"/>
            </a:endParaRPr>
          </a:p>
        </p:txBody>
      </p:sp>
      <p:pic>
        <p:nvPicPr>
          <p:cNvPr id="86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16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87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587524"/>
            <a:ext cx="5467384" cy="39619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spc="10" dirty="0">
                <a:latin typeface="Georgia"/>
                <a:cs typeface="Georgia"/>
              </a:rPr>
              <a:t>Open Forum or Focus Questions</a:t>
            </a:r>
            <a:endParaRPr sz="2500">
              <a:latin typeface="ABCDEE+Georgia"/>
              <a:cs typeface="ABCDEE+Georgia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056741" y="2028895"/>
            <a:ext cx="7140096" cy="3077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Tell me more about the </a:t>
            </a:r>
            <a:r>
              <a:rPr lang="en-US" sz="2000" spc="10" dirty="0" smtClean="0">
                <a:latin typeface="Georgia"/>
                <a:cs typeface="Georgia"/>
              </a:rPr>
              <a:t>Student Success Center and </a:t>
            </a:r>
            <a:r>
              <a:rPr lang="en-US" sz="2000" spc="10" dirty="0" err="1" smtClean="0">
                <a:latin typeface="Georgia"/>
                <a:cs typeface="Georgia"/>
              </a:rPr>
              <a:t>TRiO</a:t>
            </a:r>
            <a:r>
              <a:rPr sz="2000" spc="10" dirty="0" smtClean="0">
                <a:latin typeface="Georgia"/>
                <a:cs typeface="Georgia"/>
              </a:rPr>
              <a:t>.  </a:t>
            </a:r>
            <a:endParaRPr sz="2000" dirty="0">
              <a:latin typeface="ABCDEE+Georgia"/>
              <a:cs typeface="ABCDEE+Georgia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1056741" y="2329097"/>
            <a:ext cx="10678059" cy="21544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86537">
              <a:lnSpc>
                <a:spcPct val="100000"/>
              </a:lnSpc>
            </a:pPr>
            <a:r>
              <a:rPr sz="2000" spc="10" dirty="0" smtClean="0">
                <a:latin typeface="Georgia"/>
                <a:cs typeface="Georgia"/>
              </a:rPr>
              <a:t>Why </a:t>
            </a:r>
            <a:r>
              <a:rPr sz="2000" spc="10" dirty="0">
                <a:latin typeface="Georgia"/>
                <a:cs typeface="Georgia"/>
              </a:rPr>
              <a:t>is it important to students, departments, colleges?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You just went through a revision of </a:t>
            </a:r>
            <a:r>
              <a:rPr lang="en-US" sz="2000" spc="10" dirty="0" smtClean="0">
                <a:latin typeface="Georgia"/>
                <a:cs typeface="Georgia"/>
              </a:rPr>
              <a:t>student learning assessment</a:t>
            </a:r>
            <a:r>
              <a:rPr sz="2000" spc="10" dirty="0" smtClean="0">
                <a:latin typeface="Georgia"/>
                <a:cs typeface="Georgia"/>
              </a:rPr>
              <a:t>.  </a:t>
            </a:r>
            <a:r>
              <a:rPr sz="2000" spc="10" dirty="0">
                <a:latin typeface="Georgia"/>
                <a:cs typeface="Georgia"/>
              </a:rPr>
              <a:t>How did the transition go?  </a:t>
            </a:r>
            <a:r>
              <a:rPr sz="2000" spc="10" dirty="0" smtClean="0">
                <a:latin typeface="Georgia"/>
                <a:cs typeface="Georgia"/>
              </a:rPr>
              <a:t>What</a:t>
            </a:r>
            <a:r>
              <a:rPr lang="en-US" sz="2000" spc="10" dirty="0" smtClean="0">
                <a:latin typeface="Georgia"/>
                <a:cs typeface="Georgia"/>
              </a:rPr>
              <a:t> </a:t>
            </a:r>
            <a:r>
              <a:rPr sz="2000" spc="10" dirty="0" smtClean="0">
                <a:latin typeface="Georgia"/>
                <a:cs typeface="Georgia"/>
              </a:rPr>
              <a:t>changes </a:t>
            </a:r>
            <a:r>
              <a:rPr sz="2000" spc="10" dirty="0">
                <a:latin typeface="Georgia"/>
                <a:cs typeface="Georgia"/>
              </a:rPr>
              <a:t>did you make?  How are you assessing the new learning outcomes?  How </a:t>
            </a:r>
            <a:r>
              <a:rPr sz="2000" spc="10" dirty="0" smtClean="0">
                <a:latin typeface="Georgia"/>
                <a:cs typeface="Georgia"/>
              </a:rPr>
              <a:t>d</a:t>
            </a:r>
            <a:r>
              <a:rPr lang="en-US" sz="2000" spc="10" dirty="0" smtClean="0">
                <a:latin typeface="Georgia"/>
                <a:cs typeface="Georgia"/>
              </a:rPr>
              <a:t>oes this assessment plan </a:t>
            </a:r>
            <a:r>
              <a:rPr sz="2000" spc="10" dirty="0" smtClean="0">
                <a:latin typeface="Georgia"/>
                <a:cs typeface="Georgia"/>
              </a:rPr>
              <a:t>tie </a:t>
            </a:r>
            <a:r>
              <a:rPr sz="2000" spc="10" dirty="0">
                <a:latin typeface="Georgia"/>
                <a:cs typeface="Georgia"/>
              </a:rPr>
              <a:t>to your mission?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 smtClean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Describe the shared governance as it exists on this campus.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How do you ensure that all classes – online, blended, off-campus, dual credit  - have the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same student learning outcomes and equivalent assessments?</a:t>
            </a:r>
            <a:endParaRPr sz="20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90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17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91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4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604113" y="1439705"/>
            <a:ext cx="5732304" cy="38992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Criterion 3 questions continued</a:t>
            </a:r>
            <a:endParaRPr sz="25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056741" y="1871897"/>
            <a:ext cx="10656443" cy="184665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Tell me about how dual credit faculty are approved for teaching at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.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If you could change one thing about the current classroom that you are teaching in – what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would it be?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Students – Tell us about programming that happens outside of academic departments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where you have learned something.  (They might ask a similar question to student affairs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staff to see if they got similar answers.)</a:t>
            </a:r>
            <a:endParaRPr sz="20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9541" y="1044652"/>
            <a:ext cx="11549781" cy="46608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spc="10" dirty="0">
                <a:solidFill>
                  <a:srgbClr val="49000F"/>
                </a:solidFill>
                <a:latin typeface="Arial Black"/>
                <a:cs typeface="Arial Black"/>
              </a:rPr>
              <a:t>Criterion Four. Teaching/Learning-Evaluation and Improvement</a:t>
            </a:r>
            <a:endParaRPr sz="2400">
              <a:latin typeface="ABCDEE+Arial Black"/>
              <a:cs typeface="ABCDEE+Arial Black"/>
            </a:endParaRPr>
          </a:p>
        </p:txBody>
      </p:sp>
      <p:pic>
        <p:nvPicPr>
          <p:cNvPr id="94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18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95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663724"/>
            <a:ext cx="5467384" cy="39619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spc="10" dirty="0">
                <a:latin typeface="Georgia"/>
                <a:cs typeface="Georgia"/>
              </a:rPr>
              <a:t>Open Forum or Focus Questions</a:t>
            </a:r>
            <a:endParaRPr sz="2500">
              <a:latin typeface="ABCDEE+Georgia"/>
              <a:cs typeface="ABCDEE+Georgia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056741" y="2100497"/>
            <a:ext cx="10574370" cy="369331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Every unit on campus has student learning outcomes for every program.  How were these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determined?  How are they assessed?  Where do your reports go?  What kind of feedback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do you get?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Faculty/Department Heads – You have a comprehensive program review process.  What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have you learned from the process of writing the self study, experience the external visit,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and from the external visitor’s written report?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Describe the process of assessment of student learning on the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campus from your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perspective.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How does the </a:t>
            </a:r>
            <a:r>
              <a:rPr lang="en-US" sz="2000" spc="10" dirty="0" smtClean="0">
                <a:latin typeface="Georgia"/>
                <a:cs typeface="Georgia"/>
              </a:rPr>
              <a:t>college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focus on retention rates, graduation rates and other performance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measures?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Describe high impact practices in your department.  How do they improve retention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and/or graduation rates?  Where do you find that data?</a:t>
            </a:r>
            <a:endParaRPr sz="20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98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3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19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99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4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5" name="text 1"/>
          <p:cNvSpPr txBox="1"/>
          <p:nvPr/>
        </p:nvSpPr>
        <p:spPr>
          <a:xfrm>
            <a:off x="604113" y="1668963"/>
            <a:ext cx="5731692" cy="38955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Criterion 4 questions continued</a:t>
            </a:r>
            <a:endParaRPr sz="25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1056741" y="2100497"/>
            <a:ext cx="9547807" cy="153888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Explain how transfer course equivalencies are determined on the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 </a:t>
            </a:r>
            <a:r>
              <a:rPr sz="2000" spc="10" dirty="0">
                <a:latin typeface="Georgia"/>
                <a:cs typeface="Georgia"/>
              </a:rPr>
              <a:t>campus. </a:t>
            </a:r>
            <a:endParaRPr sz="2000" dirty="0" smtClean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 smtClean="0">
                <a:latin typeface="Wingdings"/>
                <a:cs typeface="Wingdings"/>
              </a:rPr>
              <a:t> </a:t>
            </a:r>
            <a:r>
              <a:rPr sz="2000" spc="10" dirty="0" smtClean="0">
                <a:latin typeface="Georgia"/>
                <a:cs typeface="Georgia"/>
              </a:rPr>
              <a:t>How is program accreditation supported at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?</a:t>
            </a:r>
            <a:endParaRPr sz="2000" dirty="0" smtClean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 smtClean="0">
                <a:latin typeface="Wingdings"/>
                <a:cs typeface="Wingdings"/>
              </a:rPr>
              <a:t> </a:t>
            </a:r>
            <a:r>
              <a:rPr lang="en-US" sz="2000" spc="10" dirty="0" err="1" smtClean="0">
                <a:latin typeface="Georgia"/>
                <a:cs typeface="Georgia"/>
              </a:rPr>
              <a:t>TracDat</a:t>
            </a:r>
            <a:r>
              <a:rPr sz="2000" spc="10" dirty="0" smtClean="0">
                <a:latin typeface="Georgia"/>
                <a:cs typeface="Georgia"/>
              </a:rPr>
              <a:t>.  </a:t>
            </a:r>
            <a:r>
              <a:rPr sz="2000" spc="10" dirty="0">
                <a:latin typeface="Georgia"/>
                <a:cs typeface="Georgia"/>
              </a:rPr>
              <a:t>How did you determine what to measure?  How often is this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revised/updated?  How does the campus community use this information?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How do departments/faculty access data specific to their programs?</a:t>
            </a:r>
            <a:endParaRPr sz="20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9541" y="1082752"/>
            <a:ext cx="11896461" cy="46608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spc="10" dirty="0">
                <a:solidFill>
                  <a:srgbClr val="49000F"/>
                </a:solidFill>
                <a:latin typeface="Arial Black"/>
                <a:cs typeface="Arial Black"/>
              </a:rPr>
              <a:t>Criterion Five. Resources, Planning &amp; Institutional Effectiveness</a:t>
            </a:r>
            <a:endParaRPr sz="2400">
              <a:latin typeface="ABCDEE+Arial Black"/>
              <a:cs typeface="ABCDEE+Arial Black"/>
            </a:endParaRPr>
          </a:p>
        </p:txBody>
      </p:sp>
      <p:pic>
        <p:nvPicPr>
          <p:cNvPr id="102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20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103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663724"/>
            <a:ext cx="5467384" cy="39619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spc="10" dirty="0">
                <a:latin typeface="Georgia"/>
                <a:cs typeface="Georgia"/>
              </a:rPr>
              <a:t>Open Forum or Focus Questions</a:t>
            </a:r>
            <a:endParaRPr sz="2500">
              <a:latin typeface="ABCDEE+Georgia"/>
              <a:cs typeface="ABCDEE+Georgia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056741" y="2100497"/>
            <a:ext cx="10728578" cy="215443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You seem to have an open budget process.  Tell me about it.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If you have a question about a specific budget – who do you go to?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 smtClean="0">
                <a:latin typeface="Georgia"/>
                <a:cs typeface="Georgia"/>
              </a:rPr>
              <a:t>What </a:t>
            </a:r>
            <a:r>
              <a:rPr sz="2000" spc="10" dirty="0">
                <a:latin typeface="Georgia"/>
                <a:cs typeface="Georgia"/>
              </a:rPr>
              <a:t>do you think </a:t>
            </a:r>
            <a:r>
              <a:rPr lang="en-US" sz="2000" spc="10" dirty="0" smtClean="0">
                <a:latin typeface="Georgia"/>
                <a:cs typeface="Georgia"/>
              </a:rPr>
              <a:t>about your college strategic plan</a:t>
            </a:r>
            <a:r>
              <a:rPr sz="2000" spc="10" dirty="0" smtClean="0">
                <a:latin typeface="Georgia"/>
                <a:cs typeface="Georgia"/>
              </a:rPr>
              <a:t>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How have you prepared to write the next strategic plan?  Who will be involved?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It is tough to balance revenue sources with spending.  What are the revenue sources?  Who</a:t>
            </a:r>
            <a:endParaRPr sz="20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000" spc="10" dirty="0">
                <a:latin typeface="Georgia"/>
                <a:cs typeface="Georgia"/>
              </a:rPr>
              <a:t>determines them?  Who has input into determining revenue sources?</a:t>
            </a:r>
            <a:endParaRPr sz="20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000" spc="10" dirty="0">
                <a:latin typeface="Wingdings"/>
                <a:cs typeface="Wingdings"/>
              </a:rPr>
              <a:t> </a:t>
            </a:r>
            <a:r>
              <a:rPr sz="2000" spc="10" dirty="0">
                <a:latin typeface="Georgia"/>
                <a:cs typeface="Georgia"/>
              </a:rPr>
              <a:t>What are your biggest resource challenges at </a:t>
            </a:r>
            <a:r>
              <a:rPr lang="en-US" sz="2000" spc="10" dirty="0" smtClean="0">
                <a:latin typeface="Georgia"/>
                <a:cs typeface="Georgia"/>
              </a:rPr>
              <a:t>TSJC</a:t>
            </a:r>
            <a:r>
              <a:rPr sz="2000" spc="10" dirty="0" smtClean="0">
                <a:latin typeface="Georgia"/>
                <a:cs typeface="Georgia"/>
              </a:rPr>
              <a:t>?</a:t>
            </a:r>
            <a:endParaRPr sz="20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9541" y="1296579"/>
            <a:ext cx="9769995" cy="85526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Importance of  Accreditation</a:t>
            </a:r>
            <a:endParaRPr sz="4400">
              <a:latin typeface="ABCDEE+Arial Black"/>
              <a:cs typeface="ABCDEE+Arial Black"/>
            </a:endParaRPr>
          </a:p>
        </p:txBody>
      </p:sp>
      <p:pic>
        <p:nvPicPr>
          <p:cNvPr id="8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789422" y="6523356"/>
            <a:ext cx="186228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2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9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10" name="text 1"/>
          <p:cNvSpPr txBox="1"/>
          <p:nvPr/>
        </p:nvSpPr>
        <p:spPr>
          <a:xfrm>
            <a:off x="1056741" y="2500911"/>
            <a:ext cx="4684616" cy="147732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HLC accreditation since 1915 </a:t>
            </a:r>
            <a:endParaRPr sz="24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Eligibility for Title IV funding</a:t>
            </a:r>
            <a:endParaRPr sz="24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Celebrate our successes!</a:t>
            </a:r>
            <a:endParaRPr sz="24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Recognize our challenges</a:t>
            </a:r>
            <a:endParaRPr sz="24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9541" y="960588"/>
            <a:ext cx="10031394" cy="15936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Pathways to Reaffirmation of </a:t>
            </a:r>
            <a:endParaRPr sz="4400">
              <a:latin typeface="ABCDEE+Arial Black"/>
              <a:cs typeface="ABCDEE+Arial Black"/>
            </a:endParaRPr>
          </a:p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Accreditation</a:t>
            </a:r>
            <a:endParaRPr sz="4400">
              <a:latin typeface="ABCDEE+Arial Black"/>
              <a:cs typeface="ABCDEE+Arial Black"/>
            </a:endParaRPr>
          </a:p>
        </p:txBody>
      </p:sp>
      <p:pic>
        <p:nvPicPr>
          <p:cNvPr id="17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789422" y="6523356"/>
            <a:ext cx="186228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4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18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2432591"/>
            <a:ext cx="5793298" cy="491303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Arial Black"/>
                <a:cs typeface="Arial Black"/>
              </a:rPr>
              <a:t>Open Pathway – 10 year cycle</a:t>
            </a:r>
            <a:endParaRPr sz="2500">
              <a:latin typeface="ABCDEE+Arial Black"/>
              <a:cs typeface="ABCDEE+Arial Black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604113" y="2944649"/>
            <a:ext cx="11892720" cy="227067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Requires annual reports by Institutional Research and Chief Financial Officer</a:t>
            </a:r>
            <a:endParaRPr sz="240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Requires that we notify HLC of significant changes.</a:t>
            </a:r>
            <a:endParaRPr sz="240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Requires a Quality Improvement Project – proposal and final report</a:t>
            </a:r>
            <a:endParaRPr sz="240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Requires updated assurance argument with evidence in years 4 and 10.</a:t>
            </a:r>
            <a:endParaRPr sz="240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Requires a site visit in year 10 by a trained peer review team.</a:t>
            </a:r>
            <a:endParaRPr sz="240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8735568" y="191297"/>
            <a:ext cx="3235541" cy="85526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The Visit</a:t>
            </a:r>
            <a:endParaRPr sz="4400">
              <a:latin typeface="ABCDEE+Arial Black"/>
              <a:cs typeface="ABCDEE+Arial Black"/>
            </a:endParaRPr>
          </a:p>
        </p:txBody>
      </p:sp>
      <p:pic>
        <p:nvPicPr>
          <p:cNvPr id="50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789422" y="6523356"/>
            <a:ext cx="186228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7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51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594848"/>
            <a:ext cx="11133817" cy="86177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Wingdings"/>
                <a:cs typeface="Wingdings"/>
              </a:rPr>
              <a:t> </a:t>
            </a:r>
            <a:r>
              <a:rPr sz="2800" b="1" spc="10" dirty="0">
                <a:latin typeface="Arial"/>
                <a:cs typeface="Arial"/>
              </a:rPr>
              <a:t>The team has access to our report and they are busy reading!</a:t>
            </a:r>
            <a:endParaRPr sz="2800" dirty="0">
              <a:latin typeface="Arial,Bold"/>
              <a:cs typeface="Arial,Bold"/>
            </a:endParaRPr>
          </a:p>
          <a:p>
            <a:pPr marL="0">
              <a:lnSpc>
                <a:spcPct val="100000"/>
              </a:lnSpc>
            </a:pPr>
            <a:r>
              <a:rPr sz="2800" spc="10" dirty="0">
                <a:latin typeface="Wingdings"/>
                <a:cs typeface="Wingdings"/>
              </a:rPr>
              <a:t> </a:t>
            </a:r>
            <a:r>
              <a:rPr sz="2800" b="1" spc="10" dirty="0">
                <a:latin typeface="Arial"/>
                <a:cs typeface="Arial"/>
              </a:rPr>
              <a:t>Between now and </a:t>
            </a:r>
            <a:r>
              <a:rPr lang="en-US" sz="2800" b="1" spc="10" dirty="0" smtClean="0">
                <a:latin typeface="Arial"/>
                <a:cs typeface="Arial"/>
              </a:rPr>
              <a:t>December 7</a:t>
            </a:r>
            <a:r>
              <a:rPr sz="2800" b="1" spc="10" dirty="0" smtClean="0">
                <a:latin typeface="Arial"/>
                <a:cs typeface="Arial"/>
              </a:rPr>
              <a:t> </a:t>
            </a:r>
            <a:r>
              <a:rPr sz="2800" b="1" spc="10" dirty="0">
                <a:latin typeface="Arial"/>
                <a:cs typeface="Arial"/>
              </a:rPr>
              <a:t>the team will</a:t>
            </a:r>
            <a:endParaRPr sz="2800" dirty="0">
              <a:latin typeface="Arial,Bold"/>
              <a:cs typeface="Arial,Bold"/>
            </a:endParaRPr>
          </a:p>
        </p:txBody>
      </p:sp>
      <p:sp>
        <p:nvSpPr>
          <p:cNvPr id="7" name="text 1"/>
          <p:cNvSpPr txBox="1"/>
          <p:nvPr/>
        </p:nvSpPr>
        <p:spPr>
          <a:xfrm>
            <a:off x="1056741" y="2591675"/>
            <a:ext cx="11396134" cy="204075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Wingdings"/>
                <a:cs typeface="Wingdings"/>
              </a:rPr>
              <a:t> </a:t>
            </a:r>
            <a:r>
              <a:rPr sz="2800" spc="10" dirty="0">
                <a:latin typeface="Georgia"/>
                <a:cs typeface="Georgia"/>
              </a:rPr>
              <a:t>determine a schedule of meetings and one or two areas of focus,</a:t>
            </a:r>
            <a:endParaRPr sz="280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800" spc="10" dirty="0">
                <a:latin typeface="Wingdings"/>
                <a:cs typeface="Wingdings"/>
              </a:rPr>
              <a:t> </a:t>
            </a:r>
            <a:r>
              <a:rPr sz="2800" spc="10" dirty="0">
                <a:latin typeface="Georgia"/>
                <a:cs typeface="Georgia"/>
              </a:rPr>
              <a:t>be writing the first draft of their report based on what we have</a:t>
            </a:r>
            <a:endParaRPr sz="280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sz="2800" spc="10" dirty="0">
                <a:latin typeface="Georgia"/>
                <a:cs typeface="Georgia"/>
              </a:rPr>
              <a:t>written and submitted as evidence, and</a:t>
            </a:r>
            <a:endParaRPr sz="280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800" spc="10" dirty="0">
                <a:latin typeface="Wingdings"/>
                <a:cs typeface="Wingdings"/>
              </a:rPr>
              <a:t> </a:t>
            </a:r>
            <a:r>
              <a:rPr sz="2800" spc="10" dirty="0">
                <a:latin typeface="Georgia"/>
                <a:cs typeface="Georgia"/>
              </a:rPr>
              <a:t>be writing questions for each open forum and/or meeting.</a:t>
            </a:r>
            <a:endParaRPr sz="2800">
              <a:latin typeface="ABCDEE+Georgia"/>
              <a:cs typeface="ABCDEE+Georgia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604113" y="4538327"/>
            <a:ext cx="9959458" cy="43088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800" spc="10" dirty="0">
                <a:latin typeface="Wingdings"/>
                <a:cs typeface="Wingdings"/>
              </a:rPr>
              <a:t> </a:t>
            </a:r>
            <a:r>
              <a:rPr sz="2800" b="1" spc="10" dirty="0">
                <a:latin typeface="Arial"/>
                <a:cs typeface="Arial"/>
              </a:rPr>
              <a:t>The team will arrive on Sunday afternoon, </a:t>
            </a:r>
            <a:r>
              <a:rPr lang="en-US" sz="2800" b="1" spc="10" dirty="0" smtClean="0">
                <a:latin typeface="Arial"/>
                <a:cs typeface="Arial"/>
              </a:rPr>
              <a:t>December 6</a:t>
            </a:r>
            <a:r>
              <a:rPr sz="2800" b="1" spc="10" dirty="0" smtClean="0">
                <a:latin typeface="Arial"/>
                <a:cs typeface="Arial"/>
              </a:rPr>
              <a:t>.</a:t>
            </a:r>
            <a:endParaRPr sz="2800" dirty="0">
              <a:latin typeface="Arial,Bold"/>
              <a:cs typeface="Arial,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3789728" y="160740"/>
            <a:ext cx="7735003" cy="67710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The Visit – </a:t>
            </a:r>
            <a:r>
              <a:rPr lang="en-US" sz="4400" spc="10" dirty="0" smtClean="0">
                <a:solidFill>
                  <a:srgbClr val="49000F"/>
                </a:solidFill>
                <a:latin typeface="Arial Black"/>
                <a:cs typeface="Arial Black"/>
              </a:rPr>
              <a:t>December 7-8</a:t>
            </a:r>
            <a:endParaRPr sz="4400" dirty="0">
              <a:latin typeface="ABCDEE+Arial Black"/>
              <a:cs typeface="ABCDEE+Arial Black"/>
            </a:endParaRPr>
          </a:p>
        </p:txBody>
      </p:sp>
      <p:pic>
        <p:nvPicPr>
          <p:cNvPr id="54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789422" y="6523356"/>
            <a:ext cx="186228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8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55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363505"/>
            <a:ext cx="4003660" cy="3847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lang="en-US" sz="2500" b="1" spc="10" dirty="0" smtClean="0">
                <a:latin typeface="Arial"/>
                <a:cs typeface="Arial"/>
              </a:rPr>
              <a:t>Schedule coming soon</a:t>
            </a:r>
            <a:endParaRPr sz="2500" dirty="0">
              <a:latin typeface="Arial,Bold"/>
              <a:cs typeface="Arial,Bol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8735568" y="153197"/>
            <a:ext cx="3235541" cy="85526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The Visit</a:t>
            </a:r>
            <a:endParaRPr sz="4400">
              <a:latin typeface="ABCDEE+Arial Black"/>
              <a:cs typeface="ABCDEE+Arial Black"/>
            </a:endParaRPr>
          </a:p>
        </p:txBody>
      </p:sp>
      <p:pic>
        <p:nvPicPr>
          <p:cNvPr id="58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789422" y="6523356"/>
            <a:ext cx="186228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9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59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1135182"/>
            <a:ext cx="9995237" cy="3847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The team will leave campus by noon on Tuesday, </a:t>
            </a:r>
            <a:r>
              <a:rPr lang="en-US" sz="2500" b="1" spc="10" dirty="0" smtClean="0">
                <a:latin typeface="Arial"/>
                <a:cs typeface="Arial"/>
              </a:rPr>
              <a:t>December 8</a:t>
            </a:r>
            <a:r>
              <a:rPr sz="2500" b="1" spc="10" dirty="0" smtClean="0">
                <a:latin typeface="Arial"/>
                <a:cs typeface="Arial"/>
              </a:rPr>
              <a:t>.</a:t>
            </a:r>
            <a:endParaRPr sz="2500" dirty="0">
              <a:latin typeface="Arial,Bold"/>
              <a:cs typeface="Arial,Bold"/>
            </a:endParaRPr>
          </a:p>
        </p:txBody>
      </p:sp>
      <p:sp>
        <p:nvSpPr>
          <p:cNvPr id="8" name="text 1"/>
          <p:cNvSpPr txBox="1"/>
          <p:nvPr/>
        </p:nvSpPr>
        <p:spPr>
          <a:xfrm>
            <a:off x="604113" y="2912801"/>
            <a:ext cx="11913984" cy="164727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The team will be working at the hotel to try to complete the final draft</a:t>
            </a:r>
            <a:endParaRPr sz="2500">
              <a:latin typeface="Arial,Bold"/>
              <a:cs typeface="Arial,Bold"/>
            </a:endParaRPr>
          </a:p>
          <a:p>
            <a:pPr marL="342900">
              <a:lnSpc>
                <a:spcPct val="100000"/>
              </a:lnSpc>
            </a:pPr>
            <a:r>
              <a:rPr sz="2500" b="1" spc="10" dirty="0">
                <a:latin typeface="Arial"/>
                <a:cs typeface="Arial"/>
              </a:rPr>
              <a:t>of their report before they leave town.  Typically, they will then travel</a:t>
            </a:r>
            <a:endParaRPr sz="2500">
              <a:latin typeface="Arial,Bold"/>
              <a:cs typeface="Arial,Bold"/>
            </a:endParaRPr>
          </a:p>
          <a:p>
            <a:pPr marL="342900">
              <a:lnSpc>
                <a:spcPct val="100000"/>
              </a:lnSpc>
            </a:pPr>
            <a:r>
              <a:rPr sz="2500" b="1" spc="10" dirty="0">
                <a:latin typeface="Arial"/>
                <a:cs typeface="Arial"/>
              </a:rPr>
              <a:t>home, catch up on their home campus and then read the report one</a:t>
            </a:r>
            <a:endParaRPr sz="2500">
              <a:latin typeface="Arial,Bold"/>
              <a:cs typeface="Arial,Bold"/>
            </a:endParaRPr>
          </a:p>
          <a:p>
            <a:pPr marL="342900">
              <a:lnSpc>
                <a:spcPct val="100000"/>
              </a:lnSpc>
            </a:pPr>
            <a:r>
              <a:rPr sz="2500" b="1" spc="10" dirty="0">
                <a:latin typeface="Arial"/>
                <a:cs typeface="Arial"/>
              </a:rPr>
              <a:t>last time. </a:t>
            </a:r>
            <a:endParaRPr sz="2500">
              <a:latin typeface="Arial,Bold"/>
              <a:cs typeface="Arial,Bold"/>
            </a:endParaRPr>
          </a:p>
        </p:txBody>
      </p:sp>
      <p:sp>
        <p:nvSpPr>
          <p:cNvPr id="9" name="text 1"/>
          <p:cNvSpPr txBox="1"/>
          <p:nvPr/>
        </p:nvSpPr>
        <p:spPr>
          <a:xfrm>
            <a:off x="604113" y="4945921"/>
            <a:ext cx="9571595" cy="38992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A report is due to us within two weeks for a fact check.</a:t>
            </a:r>
            <a:endParaRPr sz="2500">
              <a:latin typeface="Arial,Bold"/>
              <a:cs typeface="Arial,Bol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1"/>
          <p:cNvSpPr txBox="1"/>
          <p:nvPr/>
        </p:nvSpPr>
        <p:spPr>
          <a:xfrm>
            <a:off x="599541" y="1296579"/>
            <a:ext cx="7875233" cy="677108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4400" spc="10" dirty="0" smtClean="0">
                <a:solidFill>
                  <a:srgbClr val="0000FF"/>
                </a:solidFill>
                <a:latin typeface="Arial Black"/>
                <a:cs typeface="Arial Black"/>
              </a:rPr>
              <a:t>The Assurance Argument</a:t>
            </a:r>
            <a:endParaRPr sz="4400" dirty="0">
              <a:latin typeface="ABCDEE+Arial Black"/>
              <a:cs typeface="ABCDEE+Arial Black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99440" y="1972056"/>
            <a:ext cx="7446264" cy="33528"/>
          </a:xfrm>
          <a:custGeom>
            <a:avLst/>
            <a:gdLst/>
            <a:ahLst/>
            <a:cxnLst/>
            <a:rect l="l" t="t" r="r" b="b"/>
            <a:pathLst>
              <a:path w="7446264" h="33528">
                <a:moveTo>
                  <a:pt x="0" y="0"/>
                </a:moveTo>
                <a:lnTo>
                  <a:pt x="2482088" y="0"/>
                </a:lnTo>
                <a:lnTo>
                  <a:pt x="4964176" y="0"/>
                </a:lnTo>
                <a:lnTo>
                  <a:pt x="7446264" y="0"/>
                </a:lnTo>
                <a:lnTo>
                  <a:pt x="7446264" y="33528"/>
                </a:lnTo>
                <a:lnTo>
                  <a:pt x="4964176" y="33528"/>
                </a:lnTo>
                <a:lnTo>
                  <a:pt x="2482088" y="33528"/>
                </a:lnTo>
                <a:lnTo>
                  <a:pt x="0" y="33528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6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10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63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04113" y="2506887"/>
            <a:ext cx="10705175" cy="1154162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 smtClean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If you are curious and you want to read the full report (called the</a:t>
            </a:r>
            <a:endParaRPr sz="2500" dirty="0">
              <a:latin typeface="Arial,Bold"/>
              <a:cs typeface="Arial,Bold"/>
            </a:endParaRPr>
          </a:p>
          <a:p>
            <a:pPr marL="342900">
              <a:lnSpc>
                <a:spcPct val="100000"/>
              </a:lnSpc>
            </a:pPr>
            <a:r>
              <a:rPr sz="2500" b="1" spc="10" dirty="0">
                <a:latin typeface="Arial"/>
                <a:cs typeface="Arial"/>
              </a:rPr>
              <a:t>assurance argument) it is </a:t>
            </a:r>
            <a:r>
              <a:rPr sz="2500" b="1" spc="10" dirty="0">
                <a:solidFill>
                  <a:srgbClr val="0000FF"/>
                </a:solidFill>
                <a:latin typeface="Arial"/>
                <a:cs typeface="Arial"/>
                <a:hlinkClick r:id="rId4"/>
              </a:rPr>
              <a:t>posted</a:t>
            </a:r>
            <a:r>
              <a:rPr sz="2500" b="1" spc="10" dirty="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sz="2500" b="1" spc="10" dirty="0">
                <a:latin typeface="Arial"/>
                <a:cs typeface="Arial"/>
              </a:rPr>
              <a:t>on our website.  (The full report is</a:t>
            </a:r>
            <a:endParaRPr sz="2500" dirty="0">
              <a:latin typeface="Arial,Bold"/>
              <a:cs typeface="Arial,Bold"/>
            </a:endParaRPr>
          </a:p>
          <a:p>
            <a:pPr marL="342900">
              <a:lnSpc>
                <a:spcPct val="100000"/>
              </a:lnSpc>
            </a:pPr>
            <a:r>
              <a:rPr sz="2500" b="1" spc="10" dirty="0">
                <a:latin typeface="Arial"/>
                <a:cs typeface="Arial"/>
              </a:rPr>
              <a:t>only </a:t>
            </a:r>
            <a:r>
              <a:rPr sz="2500" b="1" spc="10" dirty="0" smtClean="0">
                <a:latin typeface="Arial"/>
                <a:cs typeface="Arial"/>
              </a:rPr>
              <a:t>1</a:t>
            </a:r>
            <a:r>
              <a:rPr lang="en-US" sz="2500" b="1" spc="10" dirty="0" smtClean="0">
                <a:latin typeface="Arial"/>
                <a:cs typeface="Arial"/>
              </a:rPr>
              <a:t>20 pages </a:t>
            </a:r>
            <a:r>
              <a:rPr lang="en-US" sz="2500" b="1" spc="10" dirty="0" smtClean="0">
                <a:latin typeface="Arial"/>
                <a:cs typeface="Arial"/>
              </a:rPr>
              <a:t>and </a:t>
            </a:r>
            <a:r>
              <a:rPr sz="2500" b="1" spc="10" dirty="0" smtClean="0">
                <a:latin typeface="Arial"/>
                <a:cs typeface="Arial"/>
              </a:rPr>
              <a:t>less </a:t>
            </a:r>
            <a:r>
              <a:rPr sz="2500" b="1" spc="10" dirty="0">
                <a:latin typeface="Arial"/>
                <a:cs typeface="Arial"/>
              </a:rPr>
              <a:t>than 35,000 words!)</a:t>
            </a:r>
            <a:endParaRPr sz="2500" dirty="0">
              <a:latin typeface="Arial,Bold"/>
              <a:cs typeface="Arial,Bo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4129405" y="191297"/>
            <a:ext cx="8300805" cy="85526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What we need from you!</a:t>
            </a:r>
            <a:endParaRPr sz="4400">
              <a:latin typeface="ABCDEE+Arial Black"/>
              <a:cs typeface="ABCDEE+Arial Black"/>
            </a:endParaRPr>
          </a:p>
        </p:txBody>
      </p:sp>
      <p:pic>
        <p:nvPicPr>
          <p:cNvPr id="66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87314" y="6523356"/>
            <a:ext cx="274884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11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67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613758" y="1042790"/>
            <a:ext cx="10421995" cy="517064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Read the </a:t>
            </a:r>
            <a:r>
              <a:rPr lang="en-US" sz="2400" spc="10" dirty="0" smtClean="0">
                <a:latin typeface="Georgia"/>
                <a:cs typeface="Georgia"/>
              </a:rPr>
              <a:t>assurance argument</a:t>
            </a:r>
            <a:r>
              <a:rPr sz="2400" spc="10" dirty="0" smtClean="0">
                <a:latin typeface="Georgia"/>
                <a:cs typeface="Georgia"/>
              </a:rPr>
              <a:t>.</a:t>
            </a:r>
            <a:r>
              <a:rPr lang="en-US" sz="2400" spc="10" dirty="0" smtClean="0">
                <a:latin typeface="Georgia"/>
                <a:cs typeface="Georgia"/>
              </a:rPr>
              <a:t>  Remember that the formatting on the PDF does not match what the site visitors are viewing.</a:t>
            </a:r>
            <a:endParaRPr sz="2400" dirty="0">
              <a:latin typeface="ABCDEE+Georgia"/>
              <a:cs typeface="ABCDEE+Georgia"/>
            </a:endParaRPr>
          </a:p>
          <a:p>
            <a:pPr marL="0">
              <a:lnSpc>
                <a:spcPct val="100000"/>
              </a:lnSpc>
            </a:pPr>
            <a:r>
              <a:rPr sz="2400" spc="10" dirty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Check the schedule and attend </a:t>
            </a:r>
            <a:r>
              <a:rPr lang="en-US" sz="2400" spc="10" dirty="0" smtClean="0">
                <a:latin typeface="Georgia"/>
                <a:cs typeface="Georgia"/>
              </a:rPr>
              <a:t>the Faculty Meeting </a:t>
            </a:r>
            <a:r>
              <a:rPr sz="2400" spc="10" dirty="0" smtClean="0">
                <a:latin typeface="Georgia"/>
                <a:cs typeface="Georgia"/>
              </a:rPr>
              <a:t>at </a:t>
            </a:r>
            <a:r>
              <a:rPr sz="2400" spc="10" dirty="0">
                <a:latin typeface="Georgia"/>
                <a:cs typeface="Georgia"/>
              </a:rPr>
              <a:t>least one open </a:t>
            </a:r>
            <a:r>
              <a:rPr lang="en-US" sz="2400" spc="10" dirty="0">
                <a:latin typeface="Georgia"/>
                <a:cs typeface="Georgia"/>
              </a:rPr>
              <a:t> </a:t>
            </a:r>
            <a:r>
              <a:rPr lang="en-US" sz="2400" spc="10" dirty="0" smtClean="0">
                <a:latin typeface="Georgia"/>
                <a:cs typeface="Georgia"/>
              </a:rPr>
              <a:t>      </a:t>
            </a:r>
            <a:r>
              <a:rPr sz="2400" spc="10" dirty="0" smtClean="0">
                <a:latin typeface="Georgia"/>
                <a:cs typeface="Georgia"/>
              </a:rPr>
              <a:t>forum</a:t>
            </a:r>
            <a:r>
              <a:rPr lang="en-US" sz="2400" spc="10" dirty="0" smtClean="0">
                <a:latin typeface="Georgia"/>
                <a:cs typeface="Georgia"/>
              </a:rPr>
              <a:t> if you can.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spc="10" dirty="0" smtClean="0">
                <a:latin typeface="Georgia"/>
                <a:cs typeface="Georgia"/>
              </a:rPr>
              <a:t>If you are on any of the following committees please plan attend the session related to that committee: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spc="10" dirty="0" smtClean="0">
                <a:latin typeface="Georgia"/>
                <a:cs typeface="Wingdings"/>
              </a:rPr>
              <a:t>Strategic Planning Committee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spc="10" dirty="0" smtClean="0">
                <a:latin typeface="Georgia"/>
                <a:cs typeface="Wingdings"/>
              </a:rPr>
              <a:t>Assessment Committee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spc="10" dirty="0" smtClean="0">
                <a:latin typeface="Georgia"/>
                <a:cs typeface="Wingdings"/>
              </a:rPr>
              <a:t>Retention Committee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spc="10" dirty="0" smtClean="0">
                <a:latin typeface="Georgia"/>
                <a:cs typeface="Wingdings"/>
              </a:rPr>
              <a:t>Student Academic Support</a:t>
            </a:r>
          </a:p>
          <a:p>
            <a:r>
              <a:rPr sz="2400" spc="10" dirty="0" smtClean="0">
                <a:latin typeface="Wingdings"/>
                <a:cs typeface="Wingdings"/>
              </a:rPr>
              <a:t> </a:t>
            </a:r>
            <a:r>
              <a:rPr sz="2400" spc="10" dirty="0">
                <a:latin typeface="Georgia"/>
                <a:cs typeface="Georgia"/>
              </a:rPr>
              <a:t>Encourage your peers to attend open forums.  All are welcome – faculty,</a:t>
            </a:r>
            <a:endParaRPr sz="2400" dirty="0">
              <a:latin typeface="ABCDEE+Georgia"/>
              <a:cs typeface="ABCDEE+Georgia"/>
            </a:endParaRPr>
          </a:p>
          <a:p>
            <a:pPr marL="286537">
              <a:lnSpc>
                <a:spcPct val="100000"/>
              </a:lnSpc>
            </a:pPr>
            <a:r>
              <a:rPr lang="en-US" sz="2400" spc="10" dirty="0" smtClean="0">
                <a:latin typeface="Georgia"/>
                <a:cs typeface="Georgia"/>
              </a:rPr>
              <a:t>   </a:t>
            </a:r>
            <a:r>
              <a:rPr sz="2400" spc="10" dirty="0" smtClean="0">
                <a:latin typeface="Georgia"/>
                <a:cs typeface="Georgia"/>
              </a:rPr>
              <a:t>staff </a:t>
            </a:r>
            <a:r>
              <a:rPr sz="2400" spc="10" dirty="0">
                <a:latin typeface="Georgia"/>
                <a:cs typeface="Georgia"/>
              </a:rPr>
              <a:t>and students</a:t>
            </a:r>
            <a:r>
              <a:rPr sz="2400" spc="10" dirty="0" smtClean="0">
                <a:latin typeface="Georgia"/>
                <a:cs typeface="Georgia"/>
              </a:rPr>
              <a:t>!</a:t>
            </a:r>
            <a:endParaRPr lang="en-US" sz="2400" spc="10" dirty="0">
              <a:latin typeface="Georgia"/>
              <a:cs typeface="Georgia"/>
            </a:endParaRPr>
          </a:p>
          <a:p>
            <a:pPr marL="286537">
              <a:lnSpc>
                <a:spcPct val="100000"/>
              </a:lnSpc>
            </a:pPr>
            <a:endParaRPr lang="en-US" sz="2400" spc="10" dirty="0" smtClean="0">
              <a:latin typeface="Georgia"/>
              <a:cs typeface="Georgia"/>
            </a:endParaRPr>
          </a:p>
          <a:p>
            <a:pPr marL="629437" indent="-342900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sz="2400" dirty="0">
              <a:latin typeface="ABCDEE+Georgia"/>
              <a:cs typeface="ABCDEE+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Image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ext 1"/>
          <p:cNvSpPr txBox="1"/>
          <p:nvPr/>
        </p:nvSpPr>
        <p:spPr>
          <a:xfrm>
            <a:off x="599541" y="1286789"/>
            <a:ext cx="11762608" cy="866035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4400" spc="10" dirty="0">
                <a:solidFill>
                  <a:srgbClr val="49000F"/>
                </a:solidFill>
                <a:latin typeface="Arial Black"/>
                <a:cs typeface="Arial Black"/>
              </a:rPr>
              <a:t>QIP – Quality Improvement Project</a:t>
            </a:r>
            <a:endParaRPr sz="4400">
              <a:latin typeface="ABCDEE+Arial Black"/>
              <a:cs typeface="ABCDEE+Arial Black"/>
            </a:endParaRPr>
          </a:p>
        </p:txBody>
      </p:sp>
      <p:pic>
        <p:nvPicPr>
          <p:cNvPr id="74" name="Imag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400799"/>
            <a:ext cx="1828800" cy="457200"/>
          </a:xfrm>
          <a:prstGeom prst="rect">
            <a:avLst/>
          </a:prstGeom>
        </p:spPr>
      </p:pic>
      <p:sp>
        <p:nvSpPr>
          <p:cNvPr id="3" name="text 1"/>
          <p:cNvSpPr txBox="1"/>
          <p:nvPr/>
        </p:nvSpPr>
        <p:spPr>
          <a:xfrm>
            <a:off x="10455910" y="6523356"/>
            <a:ext cx="923651" cy="246221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12/7</a:t>
            </a:r>
            <a:r>
              <a:rPr sz="1600" b="1" spc="10" dirty="0" smtClean="0">
                <a:solidFill>
                  <a:srgbClr val="FFFFFF"/>
                </a:solidFill>
                <a:latin typeface="Arial"/>
                <a:cs typeface="Arial"/>
              </a:rPr>
              <a:t>/2015</a:t>
            </a:r>
            <a:endParaRPr sz="1600" dirty="0">
              <a:latin typeface="Arial,Bold"/>
              <a:cs typeface="Arial,Bold"/>
            </a:endParaRPr>
          </a:p>
        </p:txBody>
      </p:sp>
      <p:sp>
        <p:nvSpPr>
          <p:cNvPr id="4" name="text 1"/>
          <p:cNvSpPr txBox="1"/>
          <p:nvPr/>
        </p:nvSpPr>
        <p:spPr>
          <a:xfrm>
            <a:off x="5676646" y="6523356"/>
            <a:ext cx="310085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49000F"/>
                </a:solidFill>
                <a:latin typeface="Arial"/>
                <a:cs typeface="Arial"/>
              </a:rPr>
              <a:t>13</a:t>
            </a:r>
            <a:endParaRPr sz="1600">
              <a:latin typeface="Arial,Bold"/>
              <a:cs typeface="Arial,Bold"/>
            </a:endParaRPr>
          </a:p>
        </p:txBody>
      </p:sp>
      <p:pic>
        <p:nvPicPr>
          <p:cNvPr id="75" name="Imag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400799"/>
            <a:ext cx="4267200" cy="457200"/>
          </a:xfrm>
          <a:prstGeom prst="rect">
            <a:avLst/>
          </a:prstGeom>
        </p:spPr>
      </p:pic>
      <p:sp>
        <p:nvSpPr>
          <p:cNvPr id="5" name="text 1"/>
          <p:cNvSpPr txBox="1"/>
          <p:nvPr/>
        </p:nvSpPr>
        <p:spPr>
          <a:xfrm>
            <a:off x="6279515" y="6523356"/>
            <a:ext cx="520056" cy="249464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1600" b="1" spc="10" dirty="0">
                <a:solidFill>
                  <a:srgbClr val="FFFFFF"/>
                </a:solidFill>
                <a:latin typeface="Arial"/>
                <a:cs typeface="Arial"/>
              </a:rPr>
              <a:t>HLC</a:t>
            </a:r>
            <a:endParaRPr sz="1600">
              <a:latin typeface="Arial,Bold"/>
              <a:cs typeface="Arial,Bold"/>
            </a:endParaRPr>
          </a:p>
        </p:txBody>
      </p:sp>
      <p:sp>
        <p:nvSpPr>
          <p:cNvPr id="6" name="text 1"/>
          <p:cNvSpPr txBox="1"/>
          <p:nvPr/>
        </p:nvSpPr>
        <p:spPr>
          <a:xfrm>
            <a:off x="598322" y="2583087"/>
            <a:ext cx="11497303" cy="1716239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Our report was submitted (and is available on the </a:t>
            </a:r>
            <a:r>
              <a:rPr sz="2500" b="1" spc="10" dirty="0">
                <a:solidFill>
                  <a:srgbClr val="0000FF"/>
                </a:solidFill>
                <a:latin typeface="Arial"/>
                <a:cs typeface="Arial"/>
                <a:hlinkClick r:id="rId5"/>
              </a:rPr>
              <a:t>assessment</a:t>
            </a:r>
            <a:endParaRPr sz="2500">
              <a:latin typeface="Arial,Bold"/>
              <a:cs typeface="Arial,Bold"/>
            </a:endParaRPr>
          </a:p>
          <a:p>
            <a:pPr marL="342900">
              <a:lnSpc>
                <a:spcPct val="100000"/>
              </a:lnSpc>
            </a:pPr>
            <a:r>
              <a:rPr sz="2500" b="1" spc="10" dirty="0">
                <a:latin typeface="Arial"/>
                <a:cs typeface="Arial"/>
              </a:rPr>
              <a:t>website).</a:t>
            </a:r>
            <a:endParaRPr sz="2500">
              <a:latin typeface="Arial,Bold"/>
              <a:cs typeface="Arial,Bold"/>
            </a:endParaRPr>
          </a:p>
          <a:p>
            <a:pPr marL="0">
              <a:lnSpc>
                <a:spcPct val="100000"/>
              </a:lnSpc>
            </a:pPr>
            <a:r>
              <a:rPr sz="2500" spc="10" dirty="0">
                <a:latin typeface="Wingdings"/>
                <a:cs typeface="Wingdings"/>
              </a:rPr>
              <a:t> </a:t>
            </a:r>
            <a:r>
              <a:rPr sz="2500" b="1" spc="10" dirty="0">
                <a:latin typeface="Arial"/>
                <a:cs typeface="Arial"/>
              </a:rPr>
              <a:t>Reviewers indicated that we demonstrated a genuine effort on this</a:t>
            </a:r>
            <a:endParaRPr sz="2500">
              <a:latin typeface="Arial,Bold"/>
              <a:cs typeface="Arial,Bold"/>
            </a:endParaRPr>
          </a:p>
          <a:p>
            <a:pPr marL="342900">
              <a:lnSpc>
                <a:spcPct val="100000"/>
              </a:lnSpc>
            </a:pPr>
            <a:r>
              <a:rPr sz="2500" b="1" spc="10" dirty="0">
                <a:latin typeface="Arial"/>
                <a:cs typeface="Arial"/>
              </a:rPr>
              <a:t>project!</a:t>
            </a:r>
            <a:endParaRPr sz="2500">
              <a:latin typeface="Arial,Bold"/>
              <a:cs typeface="Arial,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481949" y="2903219"/>
            <a:ext cx="1818132" cy="33528"/>
          </a:xfrm>
          <a:custGeom>
            <a:avLst/>
            <a:gdLst/>
            <a:ahLst/>
            <a:cxnLst/>
            <a:rect l="l" t="t" r="r" b="b"/>
            <a:pathLst>
              <a:path w="1818132" h="33528">
                <a:moveTo>
                  <a:pt x="0" y="0"/>
                </a:moveTo>
                <a:lnTo>
                  <a:pt x="0" y="33529"/>
                </a:lnTo>
                <a:lnTo>
                  <a:pt x="1818132" y="33529"/>
                </a:lnTo>
                <a:lnTo>
                  <a:pt x="1818132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</TotalTime>
  <Words>1361</Words>
  <Application>Microsoft Office PowerPoint</Application>
  <PresentationFormat>Widescreen</PresentationFormat>
  <Paragraphs>168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ABCDEE+Arial Black</vt:lpstr>
      <vt:lpstr>ABCDEE+Georgia</vt:lpstr>
      <vt:lpstr>Arial</vt:lpstr>
      <vt:lpstr>Arial Black</vt:lpstr>
      <vt:lpstr>Arial,Bold</vt:lpstr>
      <vt:lpstr>Calibri</vt:lpstr>
      <vt:lpstr>Calibri Light</vt:lpstr>
      <vt:lpstr>Georgia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Lori Rae Hamilton</dc:creator>
  <cp:lastModifiedBy>Ortega, Bonnie</cp:lastModifiedBy>
  <cp:revision>8</cp:revision>
  <dcterms:created xsi:type="dcterms:W3CDTF">2015-11-24T11:47:56Z</dcterms:created>
  <dcterms:modified xsi:type="dcterms:W3CDTF">2015-11-30T21:43:57Z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2015-11-24T00:00:00Z</vt:filetime>
  </property>
  <property fmtid="{D5CDD505-2E9C-101B-9397-08002B2CF9AE}" pid="3" name="LastSaved">
    <vt:filetime>2015-11-24T00:00:00Z</vt:filetime>
  </property>
</Properties>
</file>