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8" r:id="rId1"/>
  </p:sldMasterIdLst>
  <p:notesMasterIdLst>
    <p:notesMasterId r:id="rId16"/>
  </p:notesMasterIdLst>
  <p:handoutMasterIdLst>
    <p:handoutMasterId r:id="rId17"/>
  </p:handoutMasterIdLst>
  <p:sldIdLst>
    <p:sldId id="5053" r:id="rId2"/>
    <p:sldId id="3090" r:id="rId3"/>
    <p:sldId id="4933" r:id="rId4"/>
    <p:sldId id="5134" r:id="rId5"/>
    <p:sldId id="1219" r:id="rId6"/>
    <p:sldId id="5408" r:id="rId7"/>
    <p:sldId id="5410" r:id="rId8"/>
    <p:sldId id="5409" r:id="rId9"/>
    <p:sldId id="5411" r:id="rId10"/>
    <p:sldId id="5412" r:id="rId11"/>
    <p:sldId id="5413" r:id="rId12"/>
    <p:sldId id="5414" r:id="rId13"/>
    <p:sldId id="5415" r:id="rId14"/>
    <p:sldId id="3632" r:id="rId15"/>
  </p:sldIdLst>
  <p:sldSz cx="18288000" cy="10288588"/>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Багро Евгений" initials="БЕ" lastIdx="2" clrIdx="0">
    <p:extLst>
      <p:ext uri="{19B8F6BF-5375-455C-9EA6-DF929625EA0E}">
        <p15:presenceInfo xmlns:p15="http://schemas.microsoft.com/office/powerpoint/2012/main" userId="5d03bef70a9743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0F6"/>
    <a:srgbClr val="D7D7D7"/>
    <a:srgbClr val="E6E6E6"/>
    <a:srgbClr val="EEEEEE"/>
    <a:srgbClr val="FAFAFC"/>
    <a:srgbClr val="C5C5C5"/>
    <a:srgbClr val="D3D3D3"/>
    <a:srgbClr val="17B49B"/>
    <a:srgbClr val="3E4D60"/>
    <a:srgbClr val="232B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6" autoAdjust="0"/>
    <p:restoredTop sz="96327" autoAdjust="0"/>
  </p:normalViewPr>
  <p:slideViewPr>
    <p:cSldViewPr snapToGrid="0">
      <p:cViewPr varScale="1">
        <p:scale>
          <a:sx n="82" d="100"/>
          <a:sy n="82" d="100"/>
        </p:scale>
        <p:origin x="68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0"/>
    </p:cViewPr>
  </p:sorterViewPr>
  <p:notesViewPr>
    <p:cSldViewPr snapToGrid="0">
      <p:cViewPr varScale="1">
        <p:scale>
          <a:sx n="83" d="100"/>
          <a:sy n="83" d="100"/>
        </p:scale>
        <p:origin x="-19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B5CC4F-7E1D-4871-99C7-594D4454431B}" type="datetimeFigureOut">
              <a:rPr lang="ru-RU"/>
              <a:pPr>
                <a:defRPr/>
              </a:pPr>
              <a:t>09.01.2025</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a:t>
            </a:fld>
            <a:endParaRPr lang="ru-RU" altLang="ru-RU" dirty="0"/>
          </a:p>
        </p:txBody>
      </p:sp>
    </p:spTree>
    <p:extLst>
      <p:ext uri="{BB962C8B-B14F-4D97-AF65-F5344CB8AC3E}">
        <p14:creationId xmlns:p14="http://schemas.microsoft.com/office/powerpoint/2010/main" val="380294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pPr>
                <a:defRPr/>
              </a:pPr>
              <a:t>1/9/25</a:t>
            </a:fld>
            <a:endParaRPr lang="en-US" dirty="0"/>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pPr>
                <a:defRPr/>
              </a:pPr>
              <a:t>‹#›</a:t>
            </a:fld>
            <a:endParaRPr lang="en-US" altLang="ru-RU" dirty="0"/>
          </a:p>
        </p:txBody>
      </p:sp>
    </p:spTree>
    <p:extLst>
      <p:ext uri="{BB962C8B-B14F-4D97-AF65-F5344CB8AC3E}">
        <p14:creationId xmlns:p14="http://schemas.microsoft.com/office/powerpoint/2010/main" val="188698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5" kern="1200">
        <a:solidFill>
          <a:schemeClr val="tx1"/>
        </a:solidFill>
        <a:latin typeface="+mn-lt"/>
        <a:ea typeface="+mn-ea"/>
        <a:cs typeface="+mn-cs"/>
      </a:defRPr>
    </a:lvl1pPr>
    <a:lvl2pPr marL="687617" algn="l" rtl="0" eaLnBrk="0" fontAlgn="base" hangingPunct="0">
      <a:spcBef>
        <a:spcPct val="30000"/>
      </a:spcBef>
      <a:spcAft>
        <a:spcPct val="0"/>
      </a:spcAft>
      <a:defRPr sz="1805" kern="1200">
        <a:solidFill>
          <a:schemeClr val="tx1"/>
        </a:solidFill>
        <a:latin typeface="+mn-lt"/>
        <a:ea typeface="+mn-ea"/>
        <a:cs typeface="+mn-cs"/>
      </a:defRPr>
    </a:lvl2pPr>
    <a:lvl3pPr marL="1375235" algn="l" rtl="0" eaLnBrk="0" fontAlgn="base" hangingPunct="0">
      <a:spcBef>
        <a:spcPct val="30000"/>
      </a:spcBef>
      <a:spcAft>
        <a:spcPct val="0"/>
      </a:spcAft>
      <a:defRPr sz="1805" kern="1200">
        <a:solidFill>
          <a:schemeClr val="tx1"/>
        </a:solidFill>
        <a:latin typeface="+mn-lt"/>
        <a:ea typeface="+mn-ea"/>
        <a:cs typeface="+mn-cs"/>
      </a:defRPr>
    </a:lvl3pPr>
    <a:lvl4pPr marL="2062852" algn="l" rtl="0" eaLnBrk="0" fontAlgn="base" hangingPunct="0">
      <a:spcBef>
        <a:spcPct val="30000"/>
      </a:spcBef>
      <a:spcAft>
        <a:spcPct val="0"/>
      </a:spcAft>
      <a:defRPr sz="1805" kern="1200">
        <a:solidFill>
          <a:schemeClr val="tx1"/>
        </a:solidFill>
        <a:latin typeface="+mn-lt"/>
        <a:ea typeface="+mn-ea"/>
        <a:cs typeface="+mn-cs"/>
      </a:defRPr>
    </a:lvl4pPr>
    <a:lvl5pPr marL="2750470" algn="l" rtl="0" eaLnBrk="0" fontAlgn="base" hangingPunct="0">
      <a:spcBef>
        <a:spcPct val="30000"/>
      </a:spcBef>
      <a:spcAft>
        <a:spcPct val="0"/>
      </a:spcAft>
      <a:defRPr sz="1805" kern="1200">
        <a:solidFill>
          <a:schemeClr val="tx1"/>
        </a:solidFill>
        <a:latin typeface="+mn-lt"/>
        <a:ea typeface="+mn-ea"/>
        <a:cs typeface="+mn-cs"/>
      </a:defRPr>
    </a:lvl5pPr>
    <a:lvl6pPr marL="3438086" algn="l" defTabSz="1375235" rtl="0" eaLnBrk="1" latinLnBrk="0" hangingPunct="1">
      <a:defRPr sz="1805" kern="1200">
        <a:solidFill>
          <a:schemeClr val="tx1"/>
        </a:solidFill>
        <a:latin typeface="+mn-lt"/>
        <a:ea typeface="+mn-ea"/>
        <a:cs typeface="+mn-cs"/>
      </a:defRPr>
    </a:lvl6pPr>
    <a:lvl7pPr marL="4125703" algn="l" defTabSz="1375235" rtl="0" eaLnBrk="1" latinLnBrk="0" hangingPunct="1">
      <a:defRPr sz="1805" kern="1200">
        <a:solidFill>
          <a:schemeClr val="tx1"/>
        </a:solidFill>
        <a:latin typeface="+mn-lt"/>
        <a:ea typeface="+mn-ea"/>
        <a:cs typeface="+mn-cs"/>
      </a:defRPr>
    </a:lvl7pPr>
    <a:lvl8pPr marL="4813320" algn="l" defTabSz="1375235" rtl="0" eaLnBrk="1" latinLnBrk="0" hangingPunct="1">
      <a:defRPr sz="1805" kern="1200">
        <a:solidFill>
          <a:schemeClr val="tx1"/>
        </a:solidFill>
        <a:latin typeface="+mn-lt"/>
        <a:ea typeface="+mn-ea"/>
        <a:cs typeface="+mn-cs"/>
      </a:defRPr>
    </a:lvl8pPr>
    <a:lvl9pPr marL="5500937" algn="l" defTabSz="1375235" rtl="0" eaLnBrk="1" latinLnBrk="0" hangingPunct="1">
      <a:defRPr sz="18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pPr>
              <a:defRPr/>
            </a:pPr>
            <a:fld id="{13174689-BECC-4390-B3B9-306A17FD432A}" type="slidenum">
              <a:rPr lang="en-US" altLang="ru-RU" smtClean="0"/>
              <a:pPr>
                <a:defRPr/>
              </a:pPr>
              <a:t>3</a:t>
            </a:fld>
            <a:endParaRPr lang="en-US" altLang="ru-RU" dirty="0"/>
          </a:p>
        </p:txBody>
      </p:sp>
    </p:spTree>
    <p:extLst>
      <p:ext uri="{BB962C8B-B14F-4D97-AF65-F5344CB8AC3E}">
        <p14:creationId xmlns:p14="http://schemas.microsoft.com/office/powerpoint/2010/main" val="1820909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Opening (03-02-23)-02">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rgbClr val="E6E6E6">
              <a:alpha val="80000"/>
            </a:srgbClr>
          </a:solidFill>
          <a:ln>
            <a:noFill/>
          </a:ln>
          <a:effectLst/>
        </p:spPr>
        <p:txBody>
          <a:bodyPr vert="horz" wrap="square" lIns="91440" tIns="45720" rIns="91440" bIns="45720" numCol="1" anchor="t" anchorCtr="0" compatLnSpc="1">
            <a:prstTxWarp prst="textNoShape">
              <a:avLst/>
            </a:prstTxWarp>
          </a:bodyPr>
          <a:lstStyle>
            <a:lvl1pPr>
              <a:defRPr lang="en-US" sz="100" dirty="0"/>
            </a:lvl1pPr>
          </a:lstStyle>
          <a:p>
            <a:pPr lvl="0"/>
            <a:endParaRPr lang="en-US" dirty="0"/>
          </a:p>
        </p:txBody>
      </p:sp>
    </p:spTree>
    <p:extLst>
      <p:ext uri="{BB962C8B-B14F-4D97-AF65-F5344CB8AC3E}">
        <p14:creationId xmlns:p14="http://schemas.microsoft.com/office/powerpoint/2010/main" val="194837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pening (03-02-23)-04">
    <p:spTree>
      <p:nvGrpSpPr>
        <p:cNvPr id="1" name=""/>
        <p:cNvGrpSpPr/>
        <p:nvPr/>
      </p:nvGrpSpPr>
      <p:grpSpPr>
        <a:xfrm>
          <a:off x="0" y="0"/>
          <a:ext cx="0" cy="0"/>
          <a:chOff x="0" y="0"/>
          <a:chExt cx="0" cy="0"/>
        </a:xfrm>
      </p:grpSpPr>
      <p:sp>
        <p:nvSpPr>
          <p:cNvPr id="7" name="Picture Placeholder 2"/>
          <p:cNvSpPr>
            <a:spLocks noGrp="1"/>
          </p:cNvSpPr>
          <p:nvPr>
            <p:ph type="pic" sz="quarter" idx="11"/>
          </p:nvPr>
        </p:nvSpPr>
        <p:spPr>
          <a:xfrm>
            <a:off x="5343524" y="1120878"/>
            <a:ext cx="4144616" cy="8046832"/>
          </a:xfrm>
          <a:prstGeom prst="rect">
            <a:avLst/>
          </a:prstGeom>
          <a:solidFill>
            <a:srgbClr val="E6E6E6">
              <a:alpha val="80000"/>
            </a:srgbClr>
          </a:solidFill>
          <a:ln>
            <a:noFill/>
          </a:ln>
          <a:effectLst/>
        </p:spPr>
        <p:txBody>
          <a:bodyPr vert="horz" wrap="square" lIns="91440" tIns="45720" rIns="91440" bIns="45720" numCol="1" anchor="t" anchorCtr="0" compatLnSpc="1">
            <a:prstTxWarp prst="textNoShape">
              <a:avLst/>
            </a:prstTxWarp>
          </a:bodyPr>
          <a:lstStyle>
            <a:lvl1pPr>
              <a:defRPr lang="en-US" sz="100" dirty="0"/>
            </a:lvl1pPr>
          </a:lstStyle>
          <a:p>
            <a:pPr lvl="0"/>
            <a:endParaRPr lang="en-US" dirty="0"/>
          </a:p>
        </p:txBody>
      </p:sp>
      <p:sp>
        <p:nvSpPr>
          <p:cNvPr id="8" name="Picture Placeholder 2"/>
          <p:cNvSpPr>
            <a:spLocks noGrp="1"/>
          </p:cNvSpPr>
          <p:nvPr>
            <p:ph type="pic" sz="quarter" idx="10"/>
          </p:nvPr>
        </p:nvSpPr>
        <p:spPr>
          <a:xfrm>
            <a:off x="1198909" y="1120878"/>
            <a:ext cx="4144616" cy="8046832"/>
          </a:xfrm>
          <a:prstGeom prst="rect">
            <a:avLst/>
          </a:prstGeom>
          <a:solidFill>
            <a:srgbClr val="E6E6E6">
              <a:alpha val="80000"/>
            </a:srgbClr>
          </a:solidFill>
          <a:ln>
            <a:noFill/>
          </a:ln>
          <a:effectLst/>
        </p:spPr>
        <p:txBody>
          <a:bodyPr vert="horz" wrap="square" lIns="91440" tIns="45720" rIns="91440" bIns="45720" numCol="1" anchor="t" anchorCtr="0" compatLnSpc="1">
            <a:prstTxWarp prst="textNoShape">
              <a:avLst/>
            </a:prstTxWarp>
          </a:bodyPr>
          <a:lstStyle>
            <a:lvl1pPr>
              <a:defRPr lang="en-US" sz="100" dirty="0"/>
            </a:lvl1pPr>
          </a:lstStyle>
          <a:p>
            <a:pPr lvl="0"/>
            <a:endParaRPr lang="en-US" dirty="0"/>
          </a:p>
        </p:txBody>
      </p:sp>
    </p:spTree>
    <p:extLst>
      <p:ext uri="{BB962C8B-B14F-4D97-AF65-F5344CB8AC3E}">
        <p14:creationId xmlns:p14="http://schemas.microsoft.com/office/powerpoint/2010/main" val="714313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pening (03-02-23)-08">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8768230" y="0"/>
            <a:ext cx="9519770" cy="10288588"/>
          </a:xfrm>
          <a:custGeom>
            <a:avLst/>
            <a:gdLst>
              <a:gd name="T0" fmla="*/ 1824 w 4210"/>
              <a:gd name="T1" fmla="*/ 3060 h 4552"/>
              <a:gd name="T2" fmla="*/ 2693 w 4210"/>
              <a:gd name="T3" fmla="*/ 4552 h 4552"/>
              <a:gd name="T4" fmla="*/ 3562 w 4210"/>
              <a:gd name="T5" fmla="*/ 3060 h 4552"/>
              <a:gd name="T6" fmla="*/ 1824 w 4210"/>
              <a:gd name="T7" fmla="*/ 3060 h 4552"/>
              <a:gd name="T8" fmla="*/ 0 w 4210"/>
              <a:gd name="T9" fmla="*/ 0 h 4552"/>
              <a:gd name="T10" fmla="*/ 1737 w 4210"/>
              <a:gd name="T11" fmla="*/ 0 h 4552"/>
              <a:gd name="T12" fmla="*/ 868 w 4210"/>
              <a:gd name="T13" fmla="*/ 1492 h 4552"/>
              <a:gd name="T14" fmla="*/ 0 w 4210"/>
              <a:gd name="T15" fmla="*/ 0 h 4552"/>
              <a:gd name="T16" fmla="*/ 1781 w 4210"/>
              <a:gd name="T17" fmla="*/ 0 h 4552"/>
              <a:gd name="T18" fmla="*/ 1781 w 4210"/>
              <a:gd name="T19" fmla="*/ 0 h 4552"/>
              <a:gd name="T20" fmla="*/ 2650 w 4210"/>
              <a:gd name="T21" fmla="*/ 1492 h 4552"/>
              <a:gd name="T22" fmla="*/ 912 w 4210"/>
              <a:gd name="T23" fmla="*/ 1492 h 4552"/>
              <a:gd name="T24" fmla="*/ 1781 w 4210"/>
              <a:gd name="T25" fmla="*/ 0 h 4552"/>
              <a:gd name="T26" fmla="*/ 1824 w 4210"/>
              <a:gd name="T27" fmla="*/ 0 h 4552"/>
              <a:gd name="T28" fmla="*/ 3562 w 4210"/>
              <a:gd name="T29" fmla="*/ 0 h 4552"/>
              <a:gd name="T30" fmla="*/ 2693 w 4210"/>
              <a:gd name="T31" fmla="*/ 1492 h 4552"/>
              <a:gd name="T32" fmla="*/ 1824 w 4210"/>
              <a:gd name="T33" fmla="*/ 0 h 4552"/>
              <a:gd name="T34" fmla="*/ 3606 w 4210"/>
              <a:gd name="T35" fmla="*/ 0 h 4552"/>
              <a:gd name="T36" fmla="*/ 3606 w 4210"/>
              <a:gd name="T37" fmla="*/ 0 h 4552"/>
              <a:gd name="T38" fmla="*/ 4210 w 4210"/>
              <a:gd name="T39" fmla="*/ 1037 h 4552"/>
              <a:gd name="T40" fmla="*/ 4210 w 4210"/>
              <a:gd name="T41" fmla="*/ 1492 h 4552"/>
              <a:gd name="T42" fmla="*/ 2736 w 4210"/>
              <a:gd name="T43" fmla="*/ 1492 h 4552"/>
              <a:gd name="T44" fmla="*/ 3606 w 4210"/>
              <a:gd name="T45" fmla="*/ 0 h 4552"/>
              <a:gd name="T46" fmla="*/ 3649 w 4210"/>
              <a:gd name="T47" fmla="*/ 0 h 4552"/>
              <a:gd name="T48" fmla="*/ 4210 w 4210"/>
              <a:gd name="T49" fmla="*/ 0 h 4552"/>
              <a:gd name="T50" fmla="*/ 4210 w 4210"/>
              <a:gd name="T51" fmla="*/ 963 h 4552"/>
              <a:gd name="T52" fmla="*/ 3649 w 4210"/>
              <a:gd name="T53" fmla="*/ 0 h 4552"/>
              <a:gd name="T54" fmla="*/ 4210 w 4210"/>
              <a:gd name="T55" fmla="*/ 1530 h 4552"/>
              <a:gd name="T56" fmla="*/ 4210 w 4210"/>
              <a:gd name="T57" fmla="*/ 1986 h 4552"/>
              <a:gd name="T58" fmla="*/ 3606 w 4210"/>
              <a:gd name="T59" fmla="*/ 3023 h 4552"/>
              <a:gd name="T60" fmla="*/ 2736 w 4210"/>
              <a:gd name="T61" fmla="*/ 1530 h 4552"/>
              <a:gd name="T62" fmla="*/ 4210 w 4210"/>
              <a:gd name="T63" fmla="*/ 1530 h 4552"/>
              <a:gd name="T64" fmla="*/ 4210 w 4210"/>
              <a:gd name="T65" fmla="*/ 2061 h 4552"/>
              <a:gd name="T66" fmla="*/ 4210 w 4210"/>
              <a:gd name="T67" fmla="*/ 3023 h 4552"/>
              <a:gd name="T68" fmla="*/ 3649 w 4210"/>
              <a:gd name="T69" fmla="*/ 3023 h 4552"/>
              <a:gd name="T70" fmla="*/ 4210 w 4210"/>
              <a:gd name="T71" fmla="*/ 2061 h 4552"/>
              <a:gd name="T72" fmla="*/ 4210 w 4210"/>
              <a:gd name="T73" fmla="*/ 3060 h 4552"/>
              <a:gd name="T74" fmla="*/ 4210 w 4210"/>
              <a:gd name="T75" fmla="*/ 4022 h 4552"/>
              <a:gd name="T76" fmla="*/ 3649 w 4210"/>
              <a:gd name="T77" fmla="*/ 3060 h 4552"/>
              <a:gd name="T78" fmla="*/ 4210 w 4210"/>
              <a:gd name="T79" fmla="*/ 3060 h 4552"/>
              <a:gd name="T80" fmla="*/ 4210 w 4210"/>
              <a:gd name="T81" fmla="*/ 4097 h 4552"/>
              <a:gd name="T82" fmla="*/ 4210 w 4210"/>
              <a:gd name="T83" fmla="*/ 4552 h 4552"/>
              <a:gd name="T84" fmla="*/ 2736 w 4210"/>
              <a:gd name="T85" fmla="*/ 4552 h 4552"/>
              <a:gd name="T86" fmla="*/ 3606 w 4210"/>
              <a:gd name="T87" fmla="*/ 3060 h 4552"/>
              <a:gd name="T88" fmla="*/ 4210 w 4210"/>
              <a:gd name="T89" fmla="*/ 4097 h 4552"/>
              <a:gd name="T90" fmla="*/ 1737 w 4210"/>
              <a:gd name="T91" fmla="*/ 3023 h 4552"/>
              <a:gd name="T92" fmla="*/ 868 w 4210"/>
              <a:gd name="T93" fmla="*/ 1531 h 4552"/>
              <a:gd name="T94" fmla="*/ 0 w 4210"/>
              <a:gd name="T95" fmla="*/ 3023 h 4552"/>
              <a:gd name="T96" fmla="*/ 1737 w 4210"/>
              <a:gd name="T97" fmla="*/ 3023 h 4552"/>
              <a:gd name="T98" fmla="*/ 3562 w 4210"/>
              <a:gd name="T99" fmla="*/ 3023 h 4552"/>
              <a:gd name="T100" fmla="*/ 2693 w 4210"/>
              <a:gd name="T101" fmla="*/ 1530 h 4552"/>
              <a:gd name="T102" fmla="*/ 1825 w 4210"/>
              <a:gd name="T103" fmla="*/ 3023 h 4552"/>
              <a:gd name="T104" fmla="*/ 3562 w 4210"/>
              <a:gd name="T105" fmla="*/ 3023 h 4552"/>
              <a:gd name="T106" fmla="*/ 912 w 4210"/>
              <a:gd name="T107" fmla="*/ 1530 h 4552"/>
              <a:gd name="T108" fmla="*/ 1781 w 4210"/>
              <a:gd name="T109" fmla="*/ 3023 h 4552"/>
              <a:gd name="T110" fmla="*/ 2650 w 4210"/>
              <a:gd name="T111" fmla="*/ 1530 h 4552"/>
              <a:gd name="T112" fmla="*/ 912 w 4210"/>
              <a:gd name="T113" fmla="*/ 1530 h 4552"/>
              <a:gd name="T114" fmla="*/ 2650 w 4210"/>
              <a:gd name="T115" fmla="*/ 4552 h 4552"/>
              <a:gd name="T116" fmla="*/ 1781 w 4210"/>
              <a:gd name="T117" fmla="*/ 3060 h 4552"/>
              <a:gd name="T118" fmla="*/ 912 w 4210"/>
              <a:gd name="T119" fmla="*/ 4552 h 4552"/>
              <a:gd name="T120" fmla="*/ 2650 w 4210"/>
              <a:gd name="T121" fmla="*/ 4552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10" h="4552">
                <a:moveTo>
                  <a:pt x="1824" y="3060"/>
                </a:moveTo>
                <a:lnTo>
                  <a:pt x="2693" y="4552"/>
                </a:lnTo>
                <a:lnTo>
                  <a:pt x="3562" y="3060"/>
                </a:lnTo>
                <a:lnTo>
                  <a:pt x="1824" y="3060"/>
                </a:lnTo>
                <a:close/>
                <a:moveTo>
                  <a:pt x="0" y="0"/>
                </a:moveTo>
                <a:lnTo>
                  <a:pt x="1737" y="0"/>
                </a:lnTo>
                <a:lnTo>
                  <a:pt x="868" y="1492"/>
                </a:lnTo>
                <a:lnTo>
                  <a:pt x="0" y="0"/>
                </a:lnTo>
                <a:close/>
                <a:moveTo>
                  <a:pt x="1781" y="0"/>
                </a:moveTo>
                <a:lnTo>
                  <a:pt x="1781" y="0"/>
                </a:lnTo>
                <a:lnTo>
                  <a:pt x="2650" y="1492"/>
                </a:lnTo>
                <a:lnTo>
                  <a:pt x="912" y="1492"/>
                </a:lnTo>
                <a:lnTo>
                  <a:pt x="1781" y="0"/>
                </a:lnTo>
                <a:close/>
                <a:moveTo>
                  <a:pt x="1824" y="0"/>
                </a:moveTo>
                <a:lnTo>
                  <a:pt x="3562" y="0"/>
                </a:lnTo>
                <a:lnTo>
                  <a:pt x="2693" y="1492"/>
                </a:lnTo>
                <a:lnTo>
                  <a:pt x="1824" y="0"/>
                </a:lnTo>
                <a:close/>
                <a:moveTo>
                  <a:pt x="3606" y="0"/>
                </a:moveTo>
                <a:lnTo>
                  <a:pt x="3606" y="0"/>
                </a:lnTo>
                <a:lnTo>
                  <a:pt x="4210" y="1037"/>
                </a:lnTo>
                <a:lnTo>
                  <a:pt x="4210" y="1492"/>
                </a:lnTo>
                <a:lnTo>
                  <a:pt x="2736" y="1492"/>
                </a:lnTo>
                <a:lnTo>
                  <a:pt x="3606" y="0"/>
                </a:lnTo>
                <a:close/>
                <a:moveTo>
                  <a:pt x="3649" y="0"/>
                </a:moveTo>
                <a:lnTo>
                  <a:pt x="4210" y="0"/>
                </a:lnTo>
                <a:lnTo>
                  <a:pt x="4210" y="963"/>
                </a:lnTo>
                <a:lnTo>
                  <a:pt x="3649" y="0"/>
                </a:lnTo>
                <a:close/>
                <a:moveTo>
                  <a:pt x="4210" y="1530"/>
                </a:moveTo>
                <a:lnTo>
                  <a:pt x="4210" y="1986"/>
                </a:lnTo>
                <a:lnTo>
                  <a:pt x="3606" y="3023"/>
                </a:lnTo>
                <a:lnTo>
                  <a:pt x="2736" y="1530"/>
                </a:lnTo>
                <a:lnTo>
                  <a:pt x="4210" y="1530"/>
                </a:lnTo>
                <a:close/>
                <a:moveTo>
                  <a:pt x="4210" y="2061"/>
                </a:moveTo>
                <a:lnTo>
                  <a:pt x="4210" y="3023"/>
                </a:lnTo>
                <a:lnTo>
                  <a:pt x="3649" y="3023"/>
                </a:lnTo>
                <a:lnTo>
                  <a:pt x="4210" y="2061"/>
                </a:lnTo>
                <a:close/>
                <a:moveTo>
                  <a:pt x="4210" y="3060"/>
                </a:moveTo>
                <a:lnTo>
                  <a:pt x="4210" y="4022"/>
                </a:lnTo>
                <a:lnTo>
                  <a:pt x="3649" y="3060"/>
                </a:lnTo>
                <a:lnTo>
                  <a:pt x="4210" y="3060"/>
                </a:lnTo>
                <a:close/>
                <a:moveTo>
                  <a:pt x="4210" y="4097"/>
                </a:moveTo>
                <a:lnTo>
                  <a:pt x="4210" y="4552"/>
                </a:lnTo>
                <a:lnTo>
                  <a:pt x="2736" y="4552"/>
                </a:lnTo>
                <a:lnTo>
                  <a:pt x="3606" y="3060"/>
                </a:lnTo>
                <a:lnTo>
                  <a:pt x="4210" y="4097"/>
                </a:lnTo>
                <a:close/>
                <a:moveTo>
                  <a:pt x="1737" y="3023"/>
                </a:moveTo>
                <a:lnTo>
                  <a:pt x="868" y="1531"/>
                </a:lnTo>
                <a:lnTo>
                  <a:pt x="0" y="3023"/>
                </a:lnTo>
                <a:lnTo>
                  <a:pt x="1737" y="3023"/>
                </a:lnTo>
                <a:close/>
                <a:moveTo>
                  <a:pt x="3562" y="3023"/>
                </a:moveTo>
                <a:lnTo>
                  <a:pt x="2693" y="1530"/>
                </a:lnTo>
                <a:lnTo>
                  <a:pt x="1825" y="3023"/>
                </a:lnTo>
                <a:lnTo>
                  <a:pt x="3562" y="3023"/>
                </a:lnTo>
                <a:close/>
                <a:moveTo>
                  <a:pt x="912" y="1530"/>
                </a:moveTo>
                <a:lnTo>
                  <a:pt x="1781" y="3023"/>
                </a:lnTo>
                <a:lnTo>
                  <a:pt x="2650" y="1530"/>
                </a:lnTo>
                <a:lnTo>
                  <a:pt x="912" y="1530"/>
                </a:lnTo>
                <a:close/>
                <a:moveTo>
                  <a:pt x="2650" y="4552"/>
                </a:moveTo>
                <a:lnTo>
                  <a:pt x="1781" y="3060"/>
                </a:lnTo>
                <a:lnTo>
                  <a:pt x="912" y="4552"/>
                </a:lnTo>
                <a:lnTo>
                  <a:pt x="2650" y="4552"/>
                </a:lnTo>
                <a:close/>
              </a:path>
            </a:pathLst>
          </a:custGeom>
          <a:solidFill>
            <a:srgbClr val="E6E6E6">
              <a:alpha val="80000"/>
            </a:srgb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105812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am (26-10-22)-01">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0CC6B377-9AB0-45C2-BDE3-F698839501FF}"/>
              </a:ext>
            </a:extLst>
          </p:cNvPr>
          <p:cNvSpPr/>
          <p:nvPr userDrawn="1"/>
        </p:nvSpPr>
        <p:spPr>
          <a:xfrm>
            <a:off x="0" y="0"/>
            <a:ext cx="18288000" cy="10288588"/>
          </a:xfrm>
          <a:prstGeom prst="rect">
            <a:avLst/>
          </a:prstGeom>
          <a:gradFill>
            <a:gsLst>
              <a:gs pos="10000">
                <a:schemeClr val="accent4">
                  <a:lumMod val="75000"/>
                </a:schemeClr>
              </a:gs>
              <a:gs pos="51000">
                <a:schemeClr val="accent4">
                  <a:lumMod val="80000"/>
                </a:schemeClr>
              </a:gs>
              <a:gs pos="90000">
                <a:schemeClr val="accent4">
                  <a:lumMod val="90000"/>
                </a:schemeClr>
              </a:gs>
            </a:gsLst>
            <a:lin ang="138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Freeform 6">
            <a:extLst>
              <a:ext uri="{FF2B5EF4-FFF2-40B4-BE49-F238E27FC236}">
                <a16:creationId xmlns:a16="http://schemas.microsoft.com/office/drawing/2014/main" id="{5F30CB19-62B4-431C-9780-44292B276C99}"/>
              </a:ext>
            </a:extLst>
          </p:cNvPr>
          <p:cNvSpPr>
            <a:spLocks/>
          </p:cNvSpPr>
          <p:nvPr userDrawn="1"/>
        </p:nvSpPr>
        <p:spPr bwMode="auto">
          <a:xfrm rot="20073936">
            <a:off x="-5962202" y="-9948285"/>
            <a:ext cx="28563025" cy="22151200"/>
          </a:xfrm>
          <a:custGeom>
            <a:avLst/>
            <a:gdLst>
              <a:gd name="T0" fmla="*/ 145 w 6202"/>
              <a:gd name="T1" fmla="*/ 3534 h 4809"/>
              <a:gd name="T2" fmla="*/ 311 w 6202"/>
              <a:gd name="T3" fmla="*/ 3762 h 4809"/>
              <a:gd name="T4" fmla="*/ 519 w 6202"/>
              <a:gd name="T5" fmla="*/ 3973 h 4809"/>
              <a:gd name="T6" fmla="*/ 803 w 6202"/>
              <a:gd name="T7" fmla="*/ 4204 h 4809"/>
              <a:gd name="T8" fmla="*/ 1111 w 6202"/>
              <a:gd name="T9" fmla="*/ 4401 h 4809"/>
              <a:gd name="T10" fmla="*/ 1438 w 6202"/>
              <a:gd name="T11" fmla="*/ 4563 h 4809"/>
              <a:gd name="T12" fmla="*/ 1782 w 6202"/>
              <a:gd name="T13" fmla="*/ 4687 h 4809"/>
              <a:gd name="T14" fmla="*/ 2139 w 6202"/>
              <a:gd name="T15" fmla="*/ 4772 h 4809"/>
              <a:gd name="T16" fmla="*/ 2465 w 6202"/>
              <a:gd name="T17" fmla="*/ 4809 h 4809"/>
              <a:gd name="T18" fmla="*/ 2755 w 6202"/>
              <a:gd name="T19" fmla="*/ 4784 h 4809"/>
              <a:gd name="T20" fmla="*/ 2904 w 6202"/>
              <a:gd name="T21" fmla="*/ 4739 h 4809"/>
              <a:gd name="T22" fmla="*/ 3048 w 6202"/>
              <a:gd name="T23" fmla="*/ 4661 h 4809"/>
              <a:gd name="T24" fmla="*/ 3186 w 6202"/>
              <a:gd name="T25" fmla="*/ 4541 h 4809"/>
              <a:gd name="T26" fmla="*/ 3320 w 6202"/>
              <a:gd name="T27" fmla="*/ 4371 h 4809"/>
              <a:gd name="T28" fmla="*/ 3593 w 6202"/>
              <a:gd name="T29" fmla="*/ 3947 h 4809"/>
              <a:gd name="T30" fmla="*/ 3946 w 6202"/>
              <a:gd name="T31" fmla="*/ 3599 h 4809"/>
              <a:gd name="T32" fmla="*/ 4385 w 6202"/>
              <a:gd name="T33" fmla="*/ 3350 h 4809"/>
              <a:gd name="T34" fmla="*/ 5015 w 6202"/>
              <a:gd name="T35" fmla="*/ 3086 h 4809"/>
              <a:gd name="T36" fmla="*/ 5464 w 6202"/>
              <a:gd name="T37" fmla="*/ 2849 h 4809"/>
              <a:gd name="T38" fmla="*/ 5851 w 6202"/>
              <a:gd name="T39" fmla="*/ 2501 h 4809"/>
              <a:gd name="T40" fmla="*/ 6055 w 6202"/>
              <a:gd name="T41" fmla="*/ 2162 h 4809"/>
              <a:gd name="T42" fmla="*/ 6167 w 6202"/>
              <a:gd name="T43" fmla="*/ 1814 h 4809"/>
              <a:gd name="T44" fmla="*/ 6202 w 6202"/>
              <a:gd name="T45" fmla="*/ 1448 h 4809"/>
              <a:gd name="T46" fmla="*/ 6155 w 6202"/>
              <a:gd name="T47" fmla="*/ 1085 h 4809"/>
              <a:gd name="T48" fmla="*/ 6022 w 6202"/>
              <a:gd name="T49" fmla="*/ 745 h 4809"/>
              <a:gd name="T50" fmla="*/ 5787 w 6202"/>
              <a:gd name="T51" fmla="*/ 431 h 4809"/>
              <a:gd name="T52" fmla="*/ 5451 w 6202"/>
              <a:gd name="T53" fmla="*/ 187 h 4809"/>
              <a:gd name="T54" fmla="*/ 5060 w 6202"/>
              <a:gd name="T55" fmla="*/ 41 h 4809"/>
              <a:gd name="T56" fmla="*/ 4646 w 6202"/>
              <a:gd name="T57" fmla="*/ 2 h 4809"/>
              <a:gd name="T58" fmla="*/ 4241 w 6202"/>
              <a:gd name="T59" fmla="*/ 76 h 4809"/>
              <a:gd name="T60" fmla="*/ 3903 w 6202"/>
              <a:gd name="T61" fmla="*/ 252 h 4809"/>
              <a:gd name="T62" fmla="*/ 3737 w 6202"/>
              <a:gd name="T63" fmla="*/ 394 h 4809"/>
              <a:gd name="T64" fmla="*/ 3595 w 6202"/>
              <a:gd name="T65" fmla="*/ 559 h 4809"/>
              <a:gd name="T66" fmla="*/ 3474 w 6202"/>
              <a:gd name="T67" fmla="*/ 742 h 4809"/>
              <a:gd name="T68" fmla="*/ 3378 w 6202"/>
              <a:gd name="T69" fmla="*/ 940 h 4809"/>
              <a:gd name="T70" fmla="*/ 3307 w 6202"/>
              <a:gd name="T71" fmla="*/ 1148 h 4809"/>
              <a:gd name="T72" fmla="*/ 3240 w 6202"/>
              <a:gd name="T73" fmla="*/ 1463 h 4809"/>
              <a:gd name="T74" fmla="*/ 3161 w 6202"/>
              <a:gd name="T75" fmla="*/ 1893 h 4809"/>
              <a:gd name="T76" fmla="*/ 3079 w 6202"/>
              <a:gd name="T77" fmla="*/ 2160 h 4809"/>
              <a:gd name="T78" fmla="*/ 2949 w 6202"/>
              <a:gd name="T79" fmla="*/ 2392 h 4809"/>
              <a:gd name="T80" fmla="*/ 2764 w 6202"/>
              <a:gd name="T81" fmla="*/ 2563 h 4809"/>
              <a:gd name="T82" fmla="*/ 2610 w 6202"/>
              <a:gd name="T83" fmla="*/ 2638 h 4809"/>
              <a:gd name="T84" fmla="*/ 2441 w 6202"/>
              <a:gd name="T85" fmla="*/ 2678 h 4809"/>
              <a:gd name="T86" fmla="*/ 2267 w 6202"/>
              <a:gd name="T87" fmla="*/ 2687 h 4809"/>
              <a:gd name="T88" fmla="*/ 1944 w 6202"/>
              <a:gd name="T89" fmla="*/ 2644 h 4809"/>
              <a:gd name="T90" fmla="*/ 1553 w 6202"/>
              <a:gd name="T91" fmla="*/ 2521 h 4809"/>
              <a:gd name="T92" fmla="*/ 1165 w 6202"/>
              <a:gd name="T93" fmla="*/ 2394 h 4809"/>
              <a:gd name="T94" fmla="*/ 847 w 6202"/>
              <a:gd name="T95" fmla="*/ 2342 h 4809"/>
              <a:gd name="T96" fmla="*/ 669 w 6202"/>
              <a:gd name="T97" fmla="*/ 2346 h 4809"/>
              <a:gd name="T98" fmla="*/ 496 w 6202"/>
              <a:gd name="T99" fmla="*/ 2379 h 4809"/>
              <a:gd name="T100" fmla="*/ 336 w 6202"/>
              <a:gd name="T101" fmla="*/ 2444 h 4809"/>
              <a:gd name="T102" fmla="*/ 198 w 6202"/>
              <a:gd name="T103" fmla="*/ 2544 h 4809"/>
              <a:gd name="T104" fmla="*/ 99 w 6202"/>
              <a:gd name="T105" fmla="*/ 2665 h 4809"/>
              <a:gd name="T106" fmla="*/ 40 w 6202"/>
              <a:gd name="T107" fmla="*/ 2791 h 4809"/>
              <a:gd name="T108" fmla="*/ 7 w 6202"/>
              <a:gd name="T109" fmla="*/ 2926 h 4809"/>
              <a:gd name="T110" fmla="*/ 12 w 6202"/>
              <a:gd name="T111" fmla="*/ 3185 h 4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02" h="4809">
                <a:moveTo>
                  <a:pt x="47" y="3323"/>
                </a:moveTo>
                <a:lnTo>
                  <a:pt x="62" y="3367"/>
                </a:lnTo>
                <a:lnTo>
                  <a:pt x="80" y="3410"/>
                </a:lnTo>
                <a:lnTo>
                  <a:pt x="101" y="3453"/>
                </a:lnTo>
                <a:lnTo>
                  <a:pt x="122" y="3494"/>
                </a:lnTo>
                <a:lnTo>
                  <a:pt x="145" y="3534"/>
                </a:lnTo>
                <a:lnTo>
                  <a:pt x="169" y="3574"/>
                </a:lnTo>
                <a:lnTo>
                  <a:pt x="195" y="3614"/>
                </a:lnTo>
                <a:lnTo>
                  <a:pt x="222" y="3651"/>
                </a:lnTo>
                <a:lnTo>
                  <a:pt x="250" y="3689"/>
                </a:lnTo>
                <a:lnTo>
                  <a:pt x="280" y="3726"/>
                </a:lnTo>
                <a:lnTo>
                  <a:pt x="311" y="3762"/>
                </a:lnTo>
                <a:lnTo>
                  <a:pt x="341" y="3798"/>
                </a:lnTo>
                <a:lnTo>
                  <a:pt x="374" y="3832"/>
                </a:lnTo>
                <a:lnTo>
                  <a:pt x="406" y="3867"/>
                </a:lnTo>
                <a:lnTo>
                  <a:pt x="441" y="3900"/>
                </a:lnTo>
                <a:lnTo>
                  <a:pt x="474" y="3932"/>
                </a:lnTo>
                <a:lnTo>
                  <a:pt x="519" y="3973"/>
                </a:lnTo>
                <a:lnTo>
                  <a:pt x="564" y="4015"/>
                </a:lnTo>
                <a:lnTo>
                  <a:pt x="611" y="4055"/>
                </a:lnTo>
                <a:lnTo>
                  <a:pt x="658" y="4093"/>
                </a:lnTo>
                <a:lnTo>
                  <a:pt x="705" y="4131"/>
                </a:lnTo>
                <a:lnTo>
                  <a:pt x="753" y="4168"/>
                </a:lnTo>
                <a:lnTo>
                  <a:pt x="803" y="4204"/>
                </a:lnTo>
                <a:lnTo>
                  <a:pt x="852" y="4240"/>
                </a:lnTo>
                <a:lnTo>
                  <a:pt x="902" y="4274"/>
                </a:lnTo>
                <a:lnTo>
                  <a:pt x="953" y="4308"/>
                </a:lnTo>
                <a:lnTo>
                  <a:pt x="1006" y="4339"/>
                </a:lnTo>
                <a:lnTo>
                  <a:pt x="1058" y="4371"/>
                </a:lnTo>
                <a:lnTo>
                  <a:pt x="1111" y="4401"/>
                </a:lnTo>
                <a:lnTo>
                  <a:pt x="1165" y="4431"/>
                </a:lnTo>
                <a:lnTo>
                  <a:pt x="1218" y="4460"/>
                </a:lnTo>
                <a:lnTo>
                  <a:pt x="1272" y="4487"/>
                </a:lnTo>
                <a:lnTo>
                  <a:pt x="1328" y="4513"/>
                </a:lnTo>
                <a:lnTo>
                  <a:pt x="1383" y="4538"/>
                </a:lnTo>
                <a:lnTo>
                  <a:pt x="1438" y="4563"/>
                </a:lnTo>
                <a:lnTo>
                  <a:pt x="1495" y="4587"/>
                </a:lnTo>
                <a:lnTo>
                  <a:pt x="1551" y="4609"/>
                </a:lnTo>
                <a:lnTo>
                  <a:pt x="1609" y="4631"/>
                </a:lnTo>
                <a:lnTo>
                  <a:pt x="1666" y="4650"/>
                </a:lnTo>
                <a:lnTo>
                  <a:pt x="1724" y="4669"/>
                </a:lnTo>
                <a:lnTo>
                  <a:pt x="1782" y="4687"/>
                </a:lnTo>
                <a:lnTo>
                  <a:pt x="1842" y="4704"/>
                </a:lnTo>
                <a:lnTo>
                  <a:pt x="1900" y="4721"/>
                </a:lnTo>
                <a:lnTo>
                  <a:pt x="1959" y="4734"/>
                </a:lnTo>
                <a:lnTo>
                  <a:pt x="2018" y="4748"/>
                </a:lnTo>
                <a:lnTo>
                  <a:pt x="2078" y="4761"/>
                </a:lnTo>
                <a:lnTo>
                  <a:pt x="2139" y="4772"/>
                </a:lnTo>
                <a:lnTo>
                  <a:pt x="2198" y="4783"/>
                </a:lnTo>
                <a:lnTo>
                  <a:pt x="2250" y="4790"/>
                </a:lnTo>
                <a:lnTo>
                  <a:pt x="2304" y="4797"/>
                </a:lnTo>
                <a:lnTo>
                  <a:pt x="2357" y="4802"/>
                </a:lnTo>
                <a:lnTo>
                  <a:pt x="2411" y="4806"/>
                </a:lnTo>
                <a:lnTo>
                  <a:pt x="2465" y="4809"/>
                </a:lnTo>
                <a:lnTo>
                  <a:pt x="2518" y="4809"/>
                </a:lnTo>
                <a:lnTo>
                  <a:pt x="2571" y="4808"/>
                </a:lnTo>
                <a:lnTo>
                  <a:pt x="2625" y="4803"/>
                </a:lnTo>
                <a:lnTo>
                  <a:pt x="2677" y="4798"/>
                </a:lnTo>
                <a:lnTo>
                  <a:pt x="2730" y="4790"/>
                </a:lnTo>
                <a:lnTo>
                  <a:pt x="2755" y="4784"/>
                </a:lnTo>
                <a:lnTo>
                  <a:pt x="2781" y="4779"/>
                </a:lnTo>
                <a:lnTo>
                  <a:pt x="2806" y="4772"/>
                </a:lnTo>
                <a:lnTo>
                  <a:pt x="2831" y="4765"/>
                </a:lnTo>
                <a:lnTo>
                  <a:pt x="2856" y="4757"/>
                </a:lnTo>
                <a:lnTo>
                  <a:pt x="2880" y="4748"/>
                </a:lnTo>
                <a:lnTo>
                  <a:pt x="2904" y="4739"/>
                </a:lnTo>
                <a:lnTo>
                  <a:pt x="2929" y="4729"/>
                </a:lnTo>
                <a:lnTo>
                  <a:pt x="2952" y="4718"/>
                </a:lnTo>
                <a:lnTo>
                  <a:pt x="2976" y="4705"/>
                </a:lnTo>
                <a:lnTo>
                  <a:pt x="2998" y="4693"/>
                </a:lnTo>
                <a:lnTo>
                  <a:pt x="3021" y="4679"/>
                </a:lnTo>
                <a:lnTo>
                  <a:pt x="3048" y="4661"/>
                </a:lnTo>
                <a:lnTo>
                  <a:pt x="3072" y="4643"/>
                </a:lnTo>
                <a:lnTo>
                  <a:pt x="3096" y="4625"/>
                </a:lnTo>
                <a:lnTo>
                  <a:pt x="3119" y="4605"/>
                </a:lnTo>
                <a:lnTo>
                  <a:pt x="3143" y="4584"/>
                </a:lnTo>
                <a:lnTo>
                  <a:pt x="3164" y="4563"/>
                </a:lnTo>
                <a:lnTo>
                  <a:pt x="3186" y="4541"/>
                </a:lnTo>
                <a:lnTo>
                  <a:pt x="3206" y="4519"/>
                </a:lnTo>
                <a:lnTo>
                  <a:pt x="3226" y="4495"/>
                </a:lnTo>
                <a:lnTo>
                  <a:pt x="3247" y="4472"/>
                </a:lnTo>
                <a:lnTo>
                  <a:pt x="3264" y="4447"/>
                </a:lnTo>
                <a:lnTo>
                  <a:pt x="3284" y="4422"/>
                </a:lnTo>
                <a:lnTo>
                  <a:pt x="3320" y="4371"/>
                </a:lnTo>
                <a:lnTo>
                  <a:pt x="3354" y="4319"/>
                </a:lnTo>
                <a:lnTo>
                  <a:pt x="3422" y="4212"/>
                </a:lnTo>
                <a:lnTo>
                  <a:pt x="3488" y="4105"/>
                </a:lnTo>
                <a:lnTo>
                  <a:pt x="3523" y="4051"/>
                </a:lnTo>
                <a:lnTo>
                  <a:pt x="3557" y="3998"/>
                </a:lnTo>
                <a:lnTo>
                  <a:pt x="3593" y="3947"/>
                </a:lnTo>
                <a:lnTo>
                  <a:pt x="3632" y="3897"/>
                </a:lnTo>
                <a:lnTo>
                  <a:pt x="3689" y="3830"/>
                </a:lnTo>
                <a:lnTo>
                  <a:pt x="3749" y="3766"/>
                </a:lnTo>
                <a:lnTo>
                  <a:pt x="3813" y="3707"/>
                </a:lnTo>
                <a:lnTo>
                  <a:pt x="3878" y="3651"/>
                </a:lnTo>
                <a:lnTo>
                  <a:pt x="3946" y="3599"/>
                </a:lnTo>
                <a:lnTo>
                  <a:pt x="4015" y="3551"/>
                </a:lnTo>
                <a:lnTo>
                  <a:pt x="4086" y="3506"/>
                </a:lnTo>
                <a:lnTo>
                  <a:pt x="4158" y="3464"/>
                </a:lnTo>
                <a:lnTo>
                  <a:pt x="4233" y="3423"/>
                </a:lnTo>
                <a:lnTo>
                  <a:pt x="4309" y="3386"/>
                </a:lnTo>
                <a:lnTo>
                  <a:pt x="4385" y="3350"/>
                </a:lnTo>
                <a:lnTo>
                  <a:pt x="4464" y="3316"/>
                </a:lnTo>
                <a:lnTo>
                  <a:pt x="4620" y="3249"/>
                </a:lnTo>
                <a:lnTo>
                  <a:pt x="4779" y="3185"/>
                </a:lnTo>
                <a:lnTo>
                  <a:pt x="4857" y="3153"/>
                </a:lnTo>
                <a:lnTo>
                  <a:pt x="4936" y="3120"/>
                </a:lnTo>
                <a:lnTo>
                  <a:pt x="5015" y="3086"/>
                </a:lnTo>
                <a:lnTo>
                  <a:pt x="5092" y="3052"/>
                </a:lnTo>
                <a:lnTo>
                  <a:pt x="5170" y="3016"/>
                </a:lnTo>
                <a:lnTo>
                  <a:pt x="5244" y="2977"/>
                </a:lnTo>
                <a:lnTo>
                  <a:pt x="5320" y="2937"/>
                </a:lnTo>
                <a:lnTo>
                  <a:pt x="5393" y="2894"/>
                </a:lnTo>
                <a:lnTo>
                  <a:pt x="5464" y="2849"/>
                </a:lnTo>
                <a:lnTo>
                  <a:pt x="5534" y="2801"/>
                </a:lnTo>
                <a:lnTo>
                  <a:pt x="5602" y="2749"/>
                </a:lnTo>
                <a:lnTo>
                  <a:pt x="5668" y="2693"/>
                </a:lnTo>
                <a:lnTo>
                  <a:pt x="5732" y="2633"/>
                </a:lnTo>
                <a:lnTo>
                  <a:pt x="5793" y="2570"/>
                </a:lnTo>
                <a:lnTo>
                  <a:pt x="5851" y="2501"/>
                </a:lnTo>
                <a:lnTo>
                  <a:pt x="5906" y="2428"/>
                </a:lnTo>
                <a:lnTo>
                  <a:pt x="5940" y="2376"/>
                </a:lnTo>
                <a:lnTo>
                  <a:pt x="5972" y="2325"/>
                </a:lnTo>
                <a:lnTo>
                  <a:pt x="6001" y="2271"/>
                </a:lnTo>
                <a:lnTo>
                  <a:pt x="6030" y="2218"/>
                </a:lnTo>
                <a:lnTo>
                  <a:pt x="6055" y="2162"/>
                </a:lnTo>
                <a:lnTo>
                  <a:pt x="6080" y="2107"/>
                </a:lnTo>
                <a:lnTo>
                  <a:pt x="6101" y="2049"/>
                </a:lnTo>
                <a:lnTo>
                  <a:pt x="6121" y="1991"/>
                </a:lnTo>
                <a:lnTo>
                  <a:pt x="6138" y="1933"/>
                </a:lnTo>
                <a:lnTo>
                  <a:pt x="6153" y="1874"/>
                </a:lnTo>
                <a:lnTo>
                  <a:pt x="6167" y="1814"/>
                </a:lnTo>
                <a:lnTo>
                  <a:pt x="6178" y="1753"/>
                </a:lnTo>
                <a:lnTo>
                  <a:pt x="6188" y="1693"/>
                </a:lnTo>
                <a:lnTo>
                  <a:pt x="6195" y="1632"/>
                </a:lnTo>
                <a:lnTo>
                  <a:pt x="6199" y="1570"/>
                </a:lnTo>
                <a:lnTo>
                  <a:pt x="6202" y="1509"/>
                </a:lnTo>
                <a:lnTo>
                  <a:pt x="6202" y="1448"/>
                </a:lnTo>
                <a:lnTo>
                  <a:pt x="6199" y="1387"/>
                </a:lnTo>
                <a:lnTo>
                  <a:pt x="6195" y="1325"/>
                </a:lnTo>
                <a:lnTo>
                  <a:pt x="6188" y="1264"/>
                </a:lnTo>
                <a:lnTo>
                  <a:pt x="6179" y="1205"/>
                </a:lnTo>
                <a:lnTo>
                  <a:pt x="6168" y="1144"/>
                </a:lnTo>
                <a:lnTo>
                  <a:pt x="6155" y="1085"/>
                </a:lnTo>
                <a:lnTo>
                  <a:pt x="6138" y="1027"/>
                </a:lnTo>
                <a:lnTo>
                  <a:pt x="6120" y="969"/>
                </a:lnTo>
                <a:lnTo>
                  <a:pt x="6099" y="911"/>
                </a:lnTo>
                <a:lnTo>
                  <a:pt x="6076" y="854"/>
                </a:lnTo>
                <a:lnTo>
                  <a:pt x="6051" y="799"/>
                </a:lnTo>
                <a:lnTo>
                  <a:pt x="6022" y="745"/>
                </a:lnTo>
                <a:lnTo>
                  <a:pt x="5992" y="693"/>
                </a:lnTo>
                <a:lnTo>
                  <a:pt x="5960" y="640"/>
                </a:lnTo>
                <a:lnTo>
                  <a:pt x="5924" y="589"/>
                </a:lnTo>
                <a:lnTo>
                  <a:pt x="5881" y="535"/>
                </a:lnTo>
                <a:lnTo>
                  <a:pt x="5835" y="483"/>
                </a:lnTo>
                <a:lnTo>
                  <a:pt x="5787" y="431"/>
                </a:lnTo>
                <a:lnTo>
                  <a:pt x="5736" y="385"/>
                </a:lnTo>
                <a:lnTo>
                  <a:pt x="5683" y="339"/>
                </a:lnTo>
                <a:lnTo>
                  <a:pt x="5628" y="297"/>
                </a:lnTo>
                <a:lnTo>
                  <a:pt x="5572" y="257"/>
                </a:lnTo>
                <a:lnTo>
                  <a:pt x="5512" y="220"/>
                </a:lnTo>
                <a:lnTo>
                  <a:pt x="5451" y="187"/>
                </a:lnTo>
                <a:lnTo>
                  <a:pt x="5389" y="155"/>
                </a:lnTo>
                <a:lnTo>
                  <a:pt x="5326" y="126"/>
                </a:lnTo>
                <a:lnTo>
                  <a:pt x="5261" y="101"/>
                </a:lnTo>
                <a:lnTo>
                  <a:pt x="5196" y="78"/>
                </a:lnTo>
                <a:lnTo>
                  <a:pt x="5128" y="57"/>
                </a:lnTo>
                <a:lnTo>
                  <a:pt x="5060" y="41"/>
                </a:lnTo>
                <a:lnTo>
                  <a:pt x="4993" y="27"/>
                </a:lnTo>
                <a:lnTo>
                  <a:pt x="4924" y="16"/>
                </a:lnTo>
                <a:lnTo>
                  <a:pt x="4855" y="7"/>
                </a:lnTo>
                <a:lnTo>
                  <a:pt x="4786" y="2"/>
                </a:lnTo>
                <a:lnTo>
                  <a:pt x="4716" y="0"/>
                </a:lnTo>
                <a:lnTo>
                  <a:pt x="4646" y="2"/>
                </a:lnTo>
                <a:lnTo>
                  <a:pt x="4577" y="6"/>
                </a:lnTo>
                <a:lnTo>
                  <a:pt x="4509" y="13"/>
                </a:lnTo>
                <a:lnTo>
                  <a:pt x="4440" y="24"/>
                </a:lnTo>
                <a:lnTo>
                  <a:pt x="4374" y="38"/>
                </a:lnTo>
                <a:lnTo>
                  <a:pt x="4306" y="56"/>
                </a:lnTo>
                <a:lnTo>
                  <a:pt x="4241" y="76"/>
                </a:lnTo>
                <a:lnTo>
                  <a:pt x="4176" y="100"/>
                </a:lnTo>
                <a:lnTo>
                  <a:pt x="4113" y="128"/>
                </a:lnTo>
                <a:lnTo>
                  <a:pt x="4052" y="159"/>
                </a:lnTo>
                <a:lnTo>
                  <a:pt x="3991" y="192"/>
                </a:lnTo>
                <a:lnTo>
                  <a:pt x="3933" y="231"/>
                </a:lnTo>
                <a:lnTo>
                  <a:pt x="3903" y="252"/>
                </a:lnTo>
                <a:lnTo>
                  <a:pt x="3874" y="274"/>
                </a:lnTo>
                <a:lnTo>
                  <a:pt x="3845" y="296"/>
                </a:lnTo>
                <a:lnTo>
                  <a:pt x="3817" y="320"/>
                </a:lnTo>
                <a:lnTo>
                  <a:pt x="3789" y="344"/>
                </a:lnTo>
                <a:lnTo>
                  <a:pt x="3763" y="369"/>
                </a:lnTo>
                <a:lnTo>
                  <a:pt x="3737" y="394"/>
                </a:lnTo>
                <a:lnTo>
                  <a:pt x="3712" y="420"/>
                </a:lnTo>
                <a:lnTo>
                  <a:pt x="3687" y="447"/>
                </a:lnTo>
                <a:lnTo>
                  <a:pt x="3662" y="474"/>
                </a:lnTo>
                <a:lnTo>
                  <a:pt x="3639" y="502"/>
                </a:lnTo>
                <a:lnTo>
                  <a:pt x="3617" y="530"/>
                </a:lnTo>
                <a:lnTo>
                  <a:pt x="3595" y="559"/>
                </a:lnTo>
                <a:lnTo>
                  <a:pt x="3573" y="589"/>
                </a:lnTo>
                <a:lnTo>
                  <a:pt x="3552" y="618"/>
                </a:lnTo>
                <a:lnTo>
                  <a:pt x="3531" y="648"/>
                </a:lnTo>
                <a:lnTo>
                  <a:pt x="3512" y="679"/>
                </a:lnTo>
                <a:lnTo>
                  <a:pt x="3492" y="711"/>
                </a:lnTo>
                <a:lnTo>
                  <a:pt x="3474" y="742"/>
                </a:lnTo>
                <a:lnTo>
                  <a:pt x="3457" y="774"/>
                </a:lnTo>
                <a:lnTo>
                  <a:pt x="3440" y="807"/>
                </a:lnTo>
                <a:lnTo>
                  <a:pt x="3423" y="840"/>
                </a:lnTo>
                <a:lnTo>
                  <a:pt x="3408" y="874"/>
                </a:lnTo>
                <a:lnTo>
                  <a:pt x="3393" y="907"/>
                </a:lnTo>
                <a:lnTo>
                  <a:pt x="3378" y="940"/>
                </a:lnTo>
                <a:lnTo>
                  <a:pt x="3365" y="974"/>
                </a:lnTo>
                <a:lnTo>
                  <a:pt x="3352" y="1009"/>
                </a:lnTo>
                <a:lnTo>
                  <a:pt x="3339" y="1043"/>
                </a:lnTo>
                <a:lnTo>
                  <a:pt x="3328" y="1078"/>
                </a:lnTo>
                <a:lnTo>
                  <a:pt x="3317" y="1112"/>
                </a:lnTo>
                <a:lnTo>
                  <a:pt x="3307" y="1148"/>
                </a:lnTo>
                <a:lnTo>
                  <a:pt x="3298" y="1183"/>
                </a:lnTo>
                <a:lnTo>
                  <a:pt x="3287" y="1229"/>
                </a:lnTo>
                <a:lnTo>
                  <a:pt x="3277" y="1275"/>
                </a:lnTo>
                <a:lnTo>
                  <a:pt x="3266" y="1322"/>
                </a:lnTo>
                <a:lnTo>
                  <a:pt x="3258" y="1369"/>
                </a:lnTo>
                <a:lnTo>
                  <a:pt x="3240" y="1463"/>
                </a:lnTo>
                <a:lnTo>
                  <a:pt x="3223" y="1560"/>
                </a:lnTo>
                <a:lnTo>
                  <a:pt x="3206" y="1655"/>
                </a:lnTo>
                <a:lnTo>
                  <a:pt x="3190" y="1751"/>
                </a:lnTo>
                <a:lnTo>
                  <a:pt x="3180" y="1799"/>
                </a:lnTo>
                <a:lnTo>
                  <a:pt x="3171" y="1846"/>
                </a:lnTo>
                <a:lnTo>
                  <a:pt x="3161" y="1893"/>
                </a:lnTo>
                <a:lnTo>
                  <a:pt x="3150" y="1939"/>
                </a:lnTo>
                <a:lnTo>
                  <a:pt x="3137" y="1984"/>
                </a:lnTo>
                <a:lnTo>
                  <a:pt x="3125" y="2028"/>
                </a:lnTo>
                <a:lnTo>
                  <a:pt x="3111" y="2073"/>
                </a:lnTo>
                <a:lnTo>
                  <a:pt x="3096" y="2117"/>
                </a:lnTo>
                <a:lnTo>
                  <a:pt x="3079" y="2160"/>
                </a:lnTo>
                <a:lnTo>
                  <a:pt x="3061" y="2201"/>
                </a:lnTo>
                <a:lnTo>
                  <a:pt x="3043" y="2241"/>
                </a:lnTo>
                <a:lnTo>
                  <a:pt x="3023" y="2280"/>
                </a:lnTo>
                <a:lnTo>
                  <a:pt x="3001" y="2318"/>
                </a:lnTo>
                <a:lnTo>
                  <a:pt x="2976" y="2356"/>
                </a:lnTo>
                <a:lnTo>
                  <a:pt x="2949" y="2392"/>
                </a:lnTo>
                <a:lnTo>
                  <a:pt x="2922" y="2425"/>
                </a:lnTo>
                <a:lnTo>
                  <a:pt x="2891" y="2458"/>
                </a:lnTo>
                <a:lnTo>
                  <a:pt x="2860" y="2488"/>
                </a:lnTo>
                <a:lnTo>
                  <a:pt x="2825" y="2519"/>
                </a:lnTo>
                <a:lnTo>
                  <a:pt x="2788" y="2546"/>
                </a:lnTo>
                <a:lnTo>
                  <a:pt x="2764" y="2563"/>
                </a:lnTo>
                <a:lnTo>
                  <a:pt x="2740" y="2578"/>
                </a:lnTo>
                <a:lnTo>
                  <a:pt x="2713" y="2592"/>
                </a:lnTo>
                <a:lnTo>
                  <a:pt x="2688" y="2604"/>
                </a:lnTo>
                <a:lnTo>
                  <a:pt x="2662" y="2617"/>
                </a:lnTo>
                <a:lnTo>
                  <a:pt x="2636" y="2628"/>
                </a:lnTo>
                <a:lnTo>
                  <a:pt x="2610" y="2638"/>
                </a:lnTo>
                <a:lnTo>
                  <a:pt x="2582" y="2646"/>
                </a:lnTo>
                <a:lnTo>
                  <a:pt x="2554" y="2654"/>
                </a:lnTo>
                <a:lnTo>
                  <a:pt x="2527" y="2661"/>
                </a:lnTo>
                <a:lnTo>
                  <a:pt x="2499" y="2667"/>
                </a:lnTo>
                <a:lnTo>
                  <a:pt x="2470" y="2672"/>
                </a:lnTo>
                <a:lnTo>
                  <a:pt x="2441" y="2678"/>
                </a:lnTo>
                <a:lnTo>
                  <a:pt x="2412" y="2680"/>
                </a:lnTo>
                <a:lnTo>
                  <a:pt x="2384" y="2683"/>
                </a:lnTo>
                <a:lnTo>
                  <a:pt x="2354" y="2686"/>
                </a:lnTo>
                <a:lnTo>
                  <a:pt x="2325" y="2686"/>
                </a:lnTo>
                <a:lnTo>
                  <a:pt x="2296" y="2687"/>
                </a:lnTo>
                <a:lnTo>
                  <a:pt x="2267" y="2687"/>
                </a:lnTo>
                <a:lnTo>
                  <a:pt x="2237" y="2686"/>
                </a:lnTo>
                <a:lnTo>
                  <a:pt x="2179" y="2682"/>
                </a:lnTo>
                <a:lnTo>
                  <a:pt x="2119" y="2676"/>
                </a:lnTo>
                <a:lnTo>
                  <a:pt x="2060" y="2667"/>
                </a:lnTo>
                <a:lnTo>
                  <a:pt x="2002" y="2657"/>
                </a:lnTo>
                <a:lnTo>
                  <a:pt x="1944" y="2644"/>
                </a:lnTo>
                <a:lnTo>
                  <a:pt x="1887" y="2629"/>
                </a:lnTo>
                <a:lnTo>
                  <a:pt x="1830" y="2614"/>
                </a:lnTo>
                <a:lnTo>
                  <a:pt x="1775" y="2596"/>
                </a:lnTo>
                <a:lnTo>
                  <a:pt x="1720" y="2578"/>
                </a:lnTo>
                <a:lnTo>
                  <a:pt x="1663" y="2560"/>
                </a:lnTo>
                <a:lnTo>
                  <a:pt x="1553" y="2521"/>
                </a:lnTo>
                <a:lnTo>
                  <a:pt x="1442" y="2483"/>
                </a:lnTo>
                <a:lnTo>
                  <a:pt x="1387" y="2463"/>
                </a:lnTo>
                <a:lnTo>
                  <a:pt x="1332" y="2444"/>
                </a:lnTo>
                <a:lnTo>
                  <a:pt x="1276" y="2428"/>
                </a:lnTo>
                <a:lnTo>
                  <a:pt x="1221" y="2410"/>
                </a:lnTo>
                <a:lnTo>
                  <a:pt x="1165" y="2394"/>
                </a:lnTo>
                <a:lnTo>
                  <a:pt x="1108" y="2381"/>
                </a:lnTo>
                <a:lnTo>
                  <a:pt x="1051" y="2368"/>
                </a:lnTo>
                <a:lnTo>
                  <a:pt x="993" y="2357"/>
                </a:lnTo>
                <a:lnTo>
                  <a:pt x="935" y="2349"/>
                </a:lnTo>
                <a:lnTo>
                  <a:pt x="877" y="2343"/>
                </a:lnTo>
                <a:lnTo>
                  <a:pt x="847" y="2342"/>
                </a:lnTo>
                <a:lnTo>
                  <a:pt x="818" y="2341"/>
                </a:lnTo>
                <a:lnTo>
                  <a:pt x="787" y="2339"/>
                </a:lnTo>
                <a:lnTo>
                  <a:pt x="758" y="2341"/>
                </a:lnTo>
                <a:lnTo>
                  <a:pt x="728" y="2341"/>
                </a:lnTo>
                <a:lnTo>
                  <a:pt x="699" y="2343"/>
                </a:lnTo>
                <a:lnTo>
                  <a:pt x="669" y="2346"/>
                </a:lnTo>
                <a:lnTo>
                  <a:pt x="640" y="2349"/>
                </a:lnTo>
                <a:lnTo>
                  <a:pt x="611" y="2353"/>
                </a:lnTo>
                <a:lnTo>
                  <a:pt x="582" y="2358"/>
                </a:lnTo>
                <a:lnTo>
                  <a:pt x="553" y="2364"/>
                </a:lnTo>
                <a:lnTo>
                  <a:pt x="524" y="2371"/>
                </a:lnTo>
                <a:lnTo>
                  <a:pt x="496" y="2379"/>
                </a:lnTo>
                <a:lnTo>
                  <a:pt x="468" y="2387"/>
                </a:lnTo>
                <a:lnTo>
                  <a:pt x="441" y="2397"/>
                </a:lnTo>
                <a:lnTo>
                  <a:pt x="413" y="2407"/>
                </a:lnTo>
                <a:lnTo>
                  <a:pt x="387" y="2418"/>
                </a:lnTo>
                <a:lnTo>
                  <a:pt x="362" y="2430"/>
                </a:lnTo>
                <a:lnTo>
                  <a:pt x="336" y="2444"/>
                </a:lnTo>
                <a:lnTo>
                  <a:pt x="311" y="2458"/>
                </a:lnTo>
                <a:lnTo>
                  <a:pt x="287" y="2473"/>
                </a:lnTo>
                <a:lnTo>
                  <a:pt x="264" y="2488"/>
                </a:lnTo>
                <a:lnTo>
                  <a:pt x="240" y="2506"/>
                </a:lnTo>
                <a:lnTo>
                  <a:pt x="220" y="2524"/>
                </a:lnTo>
                <a:lnTo>
                  <a:pt x="198" y="2544"/>
                </a:lnTo>
                <a:lnTo>
                  <a:pt x="177" y="2563"/>
                </a:lnTo>
                <a:lnTo>
                  <a:pt x="157" y="2585"/>
                </a:lnTo>
                <a:lnTo>
                  <a:pt x="140" y="2607"/>
                </a:lnTo>
                <a:lnTo>
                  <a:pt x="126" y="2626"/>
                </a:lnTo>
                <a:lnTo>
                  <a:pt x="112" y="2644"/>
                </a:lnTo>
                <a:lnTo>
                  <a:pt x="99" y="2665"/>
                </a:lnTo>
                <a:lnTo>
                  <a:pt x="87" y="2684"/>
                </a:lnTo>
                <a:lnTo>
                  <a:pt x="76" y="2705"/>
                </a:lnTo>
                <a:lnTo>
                  <a:pt x="66" y="2726"/>
                </a:lnTo>
                <a:lnTo>
                  <a:pt x="57" y="2747"/>
                </a:lnTo>
                <a:lnTo>
                  <a:pt x="48" y="2769"/>
                </a:lnTo>
                <a:lnTo>
                  <a:pt x="40" y="2791"/>
                </a:lnTo>
                <a:lnTo>
                  <a:pt x="33" y="2813"/>
                </a:lnTo>
                <a:lnTo>
                  <a:pt x="26" y="2835"/>
                </a:lnTo>
                <a:lnTo>
                  <a:pt x="21" y="2857"/>
                </a:lnTo>
                <a:lnTo>
                  <a:pt x="15" y="2881"/>
                </a:lnTo>
                <a:lnTo>
                  <a:pt x="11" y="2903"/>
                </a:lnTo>
                <a:lnTo>
                  <a:pt x="7" y="2926"/>
                </a:lnTo>
                <a:lnTo>
                  <a:pt x="4" y="2950"/>
                </a:lnTo>
                <a:lnTo>
                  <a:pt x="1" y="2997"/>
                </a:lnTo>
                <a:lnTo>
                  <a:pt x="0" y="3044"/>
                </a:lnTo>
                <a:lnTo>
                  <a:pt x="1" y="3091"/>
                </a:lnTo>
                <a:lnTo>
                  <a:pt x="6" y="3138"/>
                </a:lnTo>
                <a:lnTo>
                  <a:pt x="12" y="3185"/>
                </a:lnTo>
                <a:lnTo>
                  <a:pt x="21" y="3231"/>
                </a:lnTo>
                <a:lnTo>
                  <a:pt x="33" y="3277"/>
                </a:lnTo>
                <a:lnTo>
                  <a:pt x="47" y="3323"/>
                </a:lnTo>
                <a:close/>
              </a:path>
            </a:pathLst>
          </a:custGeom>
          <a:gradFill>
            <a:gsLst>
              <a:gs pos="100000">
                <a:schemeClr val="accent4">
                  <a:alpha val="30000"/>
                </a:schemeClr>
              </a:gs>
              <a:gs pos="10000">
                <a:schemeClr val="accent4"/>
              </a:gs>
            </a:gsLst>
            <a:lin ang="144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 name="Freeform 6">
            <a:extLst>
              <a:ext uri="{FF2B5EF4-FFF2-40B4-BE49-F238E27FC236}">
                <a16:creationId xmlns:a16="http://schemas.microsoft.com/office/drawing/2014/main" id="{7CD79AEA-B83A-40A2-9E74-3E0703F13C98}"/>
              </a:ext>
            </a:extLst>
          </p:cNvPr>
          <p:cNvSpPr>
            <a:spLocks/>
          </p:cNvSpPr>
          <p:nvPr userDrawn="1"/>
        </p:nvSpPr>
        <p:spPr bwMode="auto">
          <a:xfrm rot="3660918">
            <a:off x="9740441" y="-489997"/>
            <a:ext cx="30348872" cy="23536161"/>
          </a:xfrm>
          <a:custGeom>
            <a:avLst/>
            <a:gdLst>
              <a:gd name="T0" fmla="*/ 145 w 6202"/>
              <a:gd name="T1" fmla="*/ 3534 h 4809"/>
              <a:gd name="T2" fmla="*/ 311 w 6202"/>
              <a:gd name="T3" fmla="*/ 3762 h 4809"/>
              <a:gd name="T4" fmla="*/ 519 w 6202"/>
              <a:gd name="T5" fmla="*/ 3973 h 4809"/>
              <a:gd name="T6" fmla="*/ 803 w 6202"/>
              <a:gd name="T7" fmla="*/ 4204 h 4809"/>
              <a:gd name="T8" fmla="*/ 1111 w 6202"/>
              <a:gd name="T9" fmla="*/ 4401 h 4809"/>
              <a:gd name="T10" fmla="*/ 1438 w 6202"/>
              <a:gd name="T11" fmla="*/ 4563 h 4809"/>
              <a:gd name="T12" fmla="*/ 1782 w 6202"/>
              <a:gd name="T13" fmla="*/ 4687 h 4809"/>
              <a:gd name="T14" fmla="*/ 2139 w 6202"/>
              <a:gd name="T15" fmla="*/ 4772 h 4809"/>
              <a:gd name="T16" fmla="*/ 2465 w 6202"/>
              <a:gd name="T17" fmla="*/ 4809 h 4809"/>
              <a:gd name="T18" fmla="*/ 2755 w 6202"/>
              <a:gd name="T19" fmla="*/ 4784 h 4809"/>
              <a:gd name="T20" fmla="*/ 2904 w 6202"/>
              <a:gd name="T21" fmla="*/ 4739 h 4809"/>
              <a:gd name="T22" fmla="*/ 3048 w 6202"/>
              <a:gd name="T23" fmla="*/ 4661 h 4809"/>
              <a:gd name="T24" fmla="*/ 3186 w 6202"/>
              <a:gd name="T25" fmla="*/ 4541 h 4809"/>
              <a:gd name="T26" fmla="*/ 3320 w 6202"/>
              <a:gd name="T27" fmla="*/ 4371 h 4809"/>
              <a:gd name="T28" fmla="*/ 3593 w 6202"/>
              <a:gd name="T29" fmla="*/ 3947 h 4809"/>
              <a:gd name="T30" fmla="*/ 3946 w 6202"/>
              <a:gd name="T31" fmla="*/ 3599 h 4809"/>
              <a:gd name="T32" fmla="*/ 4385 w 6202"/>
              <a:gd name="T33" fmla="*/ 3350 h 4809"/>
              <a:gd name="T34" fmla="*/ 5015 w 6202"/>
              <a:gd name="T35" fmla="*/ 3086 h 4809"/>
              <a:gd name="T36" fmla="*/ 5464 w 6202"/>
              <a:gd name="T37" fmla="*/ 2849 h 4809"/>
              <a:gd name="T38" fmla="*/ 5851 w 6202"/>
              <a:gd name="T39" fmla="*/ 2501 h 4809"/>
              <a:gd name="T40" fmla="*/ 6055 w 6202"/>
              <a:gd name="T41" fmla="*/ 2162 h 4809"/>
              <a:gd name="T42" fmla="*/ 6167 w 6202"/>
              <a:gd name="T43" fmla="*/ 1814 h 4809"/>
              <a:gd name="T44" fmla="*/ 6202 w 6202"/>
              <a:gd name="T45" fmla="*/ 1448 h 4809"/>
              <a:gd name="T46" fmla="*/ 6155 w 6202"/>
              <a:gd name="T47" fmla="*/ 1085 h 4809"/>
              <a:gd name="T48" fmla="*/ 6022 w 6202"/>
              <a:gd name="T49" fmla="*/ 745 h 4809"/>
              <a:gd name="T50" fmla="*/ 5787 w 6202"/>
              <a:gd name="T51" fmla="*/ 431 h 4809"/>
              <a:gd name="T52" fmla="*/ 5451 w 6202"/>
              <a:gd name="T53" fmla="*/ 187 h 4809"/>
              <a:gd name="T54" fmla="*/ 5060 w 6202"/>
              <a:gd name="T55" fmla="*/ 41 h 4809"/>
              <a:gd name="T56" fmla="*/ 4646 w 6202"/>
              <a:gd name="T57" fmla="*/ 2 h 4809"/>
              <a:gd name="T58" fmla="*/ 4241 w 6202"/>
              <a:gd name="T59" fmla="*/ 76 h 4809"/>
              <a:gd name="T60" fmla="*/ 3903 w 6202"/>
              <a:gd name="T61" fmla="*/ 252 h 4809"/>
              <a:gd name="T62" fmla="*/ 3737 w 6202"/>
              <a:gd name="T63" fmla="*/ 394 h 4809"/>
              <a:gd name="T64" fmla="*/ 3595 w 6202"/>
              <a:gd name="T65" fmla="*/ 559 h 4809"/>
              <a:gd name="T66" fmla="*/ 3474 w 6202"/>
              <a:gd name="T67" fmla="*/ 742 h 4809"/>
              <a:gd name="T68" fmla="*/ 3378 w 6202"/>
              <a:gd name="T69" fmla="*/ 940 h 4809"/>
              <a:gd name="T70" fmla="*/ 3307 w 6202"/>
              <a:gd name="T71" fmla="*/ 1148 h 4809"/>
              <a:gd name="T72" fmla="*/ 3240 w 6202"/>
              <a:gd name="T73" fmla="*/ 1463 h 4809"/>
              <a:gd name="T74" fmla="*/ 3161 w 6202"/>
              <a:gd name="T75" fmla="*/ 1893 h 4809"/>
              <a:gd name="T76" fmla="*/ 3079 w 6202"/>
              <a:gd name="T77" fmla="*/ 2160 h 4809"/>
              <a:gd name="T78" fmla="*/ 2949 w 6202"/>
              <a:gd name="T79" fmla="*/ 2392 h 4809"/>
              <a:gd name="T80" fmla="*/ 2764 w 6202"/>
              <a:gd name="T81" fmla="*/ 2563 h 4809"/>
              <a:gd name="T82" fmla="*/ 2610 w 6202"/>
              <a:gd name="T83" fmla="*/ 2638 h 4809"/>
              <a:gd name="T84" fmla="*/ 2441 w 6202"/>
              <a:gd name="T85" fmla="*/ 2678 h 4809"/>
              <a:gd name="T86" fmla="*/ 2267 w 6202"/>
              <a:gd name="T87" fmla="*/ 2687 h 4809"/>
              <a:gd name="T88" fmla="*/ 1944 w 6202"/>
              <a:gd name="T89" fmla="*/ 2644 h 4809"/>
              <a:gd name="T90" fmla="*/ 1553 w 6202"/>
              <a:gd name="T91" fmla="*/ 2521 h 4809"/>
              <a:gd name="T92" fmla="*/ 1165 w 6202"/>
              <a:gd name="T93" fmla="*/ 2394 h 4809"/>
              <a:gd name="T94" fmla="*/ 847 w 6202"/>
              <a:gd name="T95" fmla="*/ 2342 h 4809"/>
              <a:gd name="T96" fmla="*/ 669 w 6202"/>
              <a:gd name="T97" fmla="*/ 2346 h 4809"/>
              <a:gd name="T98" fmla="*/ 496 w 6202"/>
              <a:gd name="T99" fmla="*/ 2379 h 4809"/>
              <a:gd name="T100" fmla="*/ 336 w 6202"/>
              <a:gd name="T101" fmla="*/ 2444 h 4809"/>
              <a:gd name="T102" fmla="*/ 198 w 6202"/>
              <a:gd name="T103" fmla="*/ 2544 h 4809"/>
              <a:gd name="T104" fmla="*/ 99 w 6202"/>
              <a:gd name="T105" fmla="*/ 2665 h 4809"/>
              <a:gd name="T106" fmla="*/ 40 w 6202"/>
              <a:gd name="T107" fmla="*/ 2791 h 4809"/>
              <a:gd name="T108" fmla="*/ 7 w 6202"/>
              <a:gd name="T109" fmla="*/ 2926 h 4809"/>
              <a:gd name="T110" fmla="*/ 12 w 6202"/>
              <a:gd name="T111" fmla="*/ 3185 h 4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02" h="4809">
                <a:moveTo>
                  <a:pt x="47" y="3323"/>
                </a:moveTo>
                <a:lnTo>
                  <a:pt x="62" y="3367"/>
                </a:lnTo>
                <a:lnTo>
                  <a:pt x="80" y="3410"/>
                </a:lnTo>
                <a:lnTo>
                  <a:pt x="101" y="3453"/>
                </a:lnTo>
                <a:lnTo>
                  <a:pt x="122" y="3494"/>
                </a:lnTo>
                <a:lnTo>
                  <a:pt x="145" y="3534"/>
                </a:lnTo>
                <a:lnTo>
                  <a:pt x="169" y="3574"/>
                </a:lnTo>
                <a:lnTo>
                  <a:pt x="195" y="3614"/>
                </a:lnTo>
                <a:lnTo>
                  <a:pt x="222" y="3651"/>
                </a:lnTo>
                <a:lnTo>
                  <a:pt x="250" y="3689"/>
                </a:lnTo>
                <a:lnTo>
                  <a:pt x="280" y="3726"/>
                </a:lnTo>
                <a:lnTo>
                  <a:pt x="311" y="3762"/>
                </a:lnTo>
                <a:lnTo>
                  <a:pt x="341" y="3798"/>
                </a:lnTo>
                <a:lnTo>
                  <a:pt x="374" y="3832"/>
                </a:lnTo>
                <a:lnTo>
                  <a:pt x="406" y="3867"/>
                </a:lnTo>
                <a:lnTo>
                  <a:pt x="441" y="3900"/>
                </a:lnTo>
                <a:lnTo>
                  <a:pt x="474" y="3932"/>
                </a:lnTo>
                <a:lnTo>
                  <a:pt x="519" y="3973"/>
                </a:lnTo>
                <a:lnTo>
                  <a:pt x="564" y="4015"/>
                </a:lnTo>
                <a:lnTo>
                  <a:pt x="611" y="4055"/>
                </a:lnTo>
                <a:lnTo>
                  <a:pt x="658" y="4093"/>
                </a:lnTo>
                <a:lnTo>
                  <a:pt x="705" y="4131"/>
                </a:lnTo>
                <a:lnTo>
                  <a:pt x="753" y="4168"/>
                </a:lnTo>
                <a:lnTo>
                  <a:pt x="803" y="4204"/>
                </a:lnTo>
                <a:lnTo>
                  <a:pt x="852" y="4240"/>
                </a:lnTo>
                <a:lnTo>
                  <a:pt x="902" y="4274"/>
                </a:lnTo>
                <a:lnTo>
                  <a:pt x="953" y="4308"/>
                </a:lnTo>
                <a:lnTo>
                  <a:pt x="1006" y="4339"/>
                </a:lnTo>
                <a:lnTo>
                  <a:pt x="1058" y="4371"/>
                </a:lnTo>
                <a:lnTo>
                  <a:pt x="1111" y="4401"/>
                </a:lnTo>
                <a:lnTo>
                  <a:pt x="1165" y="4431"/>
                </a:lnTo>
                <a:lnTo>
                  <a:pt x="1218" y="4460"/>
                </a:lnTo>
                <a:lnTo>
                  <a:pt x="1272" y="4487"/>
                </a:lnTo>
                <a:lnTo>
                  <a:pt x="1328" y="4513"/>
                </a:lnTo>
                <a:lnTo>
                  <a:pt x="1383" y="4538"/>
                </a:lnTo>
                <a:lnTo>
                  <a:pt x="1438" y="4563"/>
                </a:lnTo>
                <a:lnTo>
                  <a:pt x="1495" y="4587"/>
                </a:lnTo>
                <a:lnTo>
                  <a:pt x="1551" y="4609"/>
                </a:lnTo>
                <a:lnTo>
                  <a:pt x="1609" y="4631"/>
                </a:lnTo>
                <a:lnTo>
                  <a:pt x="1666" y="4650"/>
                </a:lnTo>
                <a:lnTo>
                  <a:pt x="1724" y="4669"/>
                </a:lnTo>
                <a:lnTo>
                  <a:pt x="1782" y="4687"/>
                </a:lnTo>
                <a:lnTo>
                  <a:pt x="1842" y="4704"/>
                </a:lnTo>
                <a:lnTo>
                  <a:pt x="1900" y="4721"/>
                </a:lnTo>
                <a:lnTo>
                  <a:pt x="1959" y="4734"/>
                </a:lnTo>
                <a:lnTo>
                  <a:pt x="2018" y="4748"/>
                </a:lnTo>
                <a:lnTo>
                  <a:pt x="2078" y="4761"/>
                </a:lnTo>
                <a:lnTo>
                  <a:pt x="2139" y="4772"/>
                </a:lnTo>
                <a:lnTo>
                  <a:pt x="2198" y="4783"/>
                </a:lnTo>
                <a:lnTo>
                  <a:pt x="2250" y="4790"/>
                </a:lnTo>
                <a:lnTo>
                  <a:pt x="2304" y="4797"/>
                </a:lnTo>
                <a:lnTo>
                  <a:pt x="2357" y="4802"/>
                </a:lnTo>
                <a:lnTo>
                  <a:pt x="2411" y="4806"/>
                </a:lnTo>
                <a:lnTo>
                  <a:pt x="2465" y="4809"/>
                </a:lnTo>
                <a:lnTo>
                  <a:pt x="2518" y="4809"/>
                </a:lnTo>
                <a:lnTo>
                  <a:pt x="2571" y="4808"/>
                </a:lnTo>
                <a:lnTo>
                  <a:pt x="2625" y="4803"/>
                </a:lnTo>
                <a:lnTo>
                  <a:pt x="2677" y="4798"/>
                </a:lnTo>
                <a:lnTo>
                  <a:pt x="2730" y="4790"/>
                </a:lnTo>
                <a:lnTo>
                  <a:pt x="2755" y="4784"/>
                </a:lnTo>
                <a:lnTo>
                  <a:pt x="2781" y="4779"/>
                </a:lnTo>
                <a:lnTo>
                  <a:pt x="2806" y="4772"/>
                </a:lnTo>
                <a:lnTo>
                  <a:pt x="2831" y="4765"/>
                </a:lnTo>
                <a:lnTo>
                  <a:pt x="2856" y="4757"/>
                </a:lnTo>
                <a:lnTo>
                  <a:pt x="2880" y="4748"/>
                </a:lnTo>
                <a:lnTo>
                  <a:pt x="2904" y="4739"/>
                </a:lnTo>
                <a:lnTo>
                  <a:pt x="2929" y="4729"/>
                </a:lnTo>
                <a:lnTo>
                  <a:pt x="2952" y="4718"/>
                </a:lnTo>
                <a:lnTo>
                  <a:pt x="2976" y="4705"/>
                </a:lnTo>
                <a:lnTo>
                  <a:pt x="2998" y="4693"/>
                </a:lnTo>
                <a:lnTo>
                  <a:pt x="3021" y="4679"/>
                </a:lnTo>
                <a:lnTo>
                  <a:pt x="3048" y="4661"/>
                </a:lnTo>
                <a:lnTo>
                  <a:pt x="3072" y="4643"/>
                </a:lnTo>
                <a:lnTo>
                  <a:pt x="3096" y="4625"/>
                </a:lnTo>
                <a:lnTo>
                  <a:pt x="3119" y="4605"/>
                </a:lnTo>
                <a:lnTo>
                  <a:pt x="3143" y="4584"/>
                </a:lnTo>
                <a:lnTo>
                  <a:pt x="3164" y="4563"/>
                </a:lnTo>
                <a:lnTo>
                  <a:pt x="3186" y="4541"/>
                </a:lnTo>
                <a:lnTo>
                  <a:pt x="3206" y="4519"/>
                </a:lnTo>
                <a:lnTo>
                  <a:pt x="3226" y="4495"/>
                </a:lnTo>
                <a:lnTo>
                  <a:pt x="3247" y="4472"/>
                </a:lnTo>
                <a:lnTo>
                  <a:pt x="3264" y="4447"/>
                </a:lnTo>
                <a:lnTo>
                  <a:pt x="3284" y="4422"/>
                </a:lnTo>
                <a:lnTo>
                  <a:pt x="3320" y="4371"/>
                </a:lnTo>
                <a:lnTo>
                  <a:pt x="3354" y="4319"/>
                </a:lnTo>
                <a:lnTo>
                  <a:pt x="3422" y="4212"/>
                </a:lnTo>
                <a:lnTo>
                  <a:pt x="3488" y="4105"/>
                </a:lnTo>
                <a:lnTo>
                  <a:pt x="3523" y="4051"/>
                </a:lnTo>
                <a:lnTo>
                  <a:pt x="3557" y="3998"/>
                </a:lnTo>
                <a:lnTo>
                  <a:pt x="3593" y="3947"/>
                </a:lnTo>
                <a:lnTo>
                  <a:pt x="3632" y="3897"/>
                </a:lnTo>
                <a:lnTo>
                  <a:pt x="3689" y="3830"/>
                </a:lnTo>
                <a:lnTo>
                  <a:pt x="3749" y="3766"/>
                </a:lnTo>
                <a:lnTo>
                  <a:pt x="3813" y="3707"/>
                </a:lnTo>
                <a:lnTo>
                  <a:pt x="3878" y="3651"/>
                </a:lnTo>
                <a:lnTo>
                  <a:pt x="3946" y="3599"/>
                </a:lnTo>
                <a:lnTo>
                  <a:pt x="4015" y="3551"/>
                </a:lnTo>
                <a:lnTo>
                  <a:pt x="4086" y="3506"/>
                </a:lnTo>
                <a:lnTo>
                  <a:pt x="4158" y="3464"/>
                </a:lnTo>
                <a:lnTo>
                  <a:pt x="4233" y="3423"/>
                </a:lnTo>
                <a:lnTo>
                  <a:pt x="4309" y="3386"/>
                </a:lnTo>
                <a:lnTo>
                  <a:pt x="4385" y="3350"/>
                </a:lnTo>
                <a:lnTo>
                  <a:pt x="4464" y="3316"/>
                </a:lnTo>
                <a:lnTo>
                  <a:pt x="4620" y="3249"/>
                </a:lnTo>
                <a:lnTo>
                  <a:pt x="4779" y="3185"/>
                </a:lnTo>
                <a:lnTo>
                  <a:pt x="4857" y="3153"/>
                </a:lnTo>
                <a:lnTo>
                  <a:pt x="4936" y="3120"/>
                </a:lnTo>
                <a:lnTo>
                  <a:pt x="5015" y="3086"/>
                </a:lnTo>
                <a:lnTo>
                  <a:pt x="5092" y="3052"/>
                </a:lnTo>
                <a:lnTo>
                  <a:pt x="5170" y="3016"/>
                </a:lnTo>
                <a:lnTo>
                  <a:pt x="5244" y="2977"/>
                </a:lnTo>
                <a:lnTo>
                  <a:pt x="5320" y="2937"/>
                </a:lnTo>
                <a:lnTo>
                  <a:pt x="5393" y="2894"/>
                </a:lnTo>
                <a:lnTo>
                  <a:pt x="5464" y="2849"/>
                </a:lnTo>
                <a:lnTo>
                  <a:pt x="5534" y="2801"/>
                </a:lnTo>
                <a:lnTo>
                  <a:pt x="5602" y="2749"/>
                </a:lnTo>
                <a:lnTo>
                  <a:pt x="5668" y="2693"/>
                </a:lnTo>
                <a:lnTo>
                  <a:pt x="5732" y="2633"/>
                </a:lnTo>
                <a:lnTo>
                  <a:pt x="5793" y="2570"/>
                </a:lnTo>
                <a:lnTo>
                  <a:pt x="5851" y="2501"/>
                </a:lnTo>
                <a:lnTo>
                  <a:pt x="5906" y="2428"/>
                </a:lnTo>
                <a:lnTo>
                  <a:pt x="5940" y="2376"/>
                </a:lnTo>
                <a:lnTo>
                  <a:pt x="5972" y="2325"/>
                </a:lnTo>
                <a:lnTo>
                  <a:pt x="6001" y="2271"/>
                </a:lnTo>
                <a:lnTo>
                  <a:pt x="6030" y="2218"/>
                </a:lnTo>
                <a:lnTo>
                  <a:pt x="6055" y="2162"/>
                </a:lnTo>
                <a:lnTo>
                  <a:pt x="6080" y="2107"/>
                </a:lnTo>
                <a:lnTo>
                  <a:pt x="6101" y="2049"/>
                </a:lnTo>
                <a:lnTo>
                  <a:pt x="6121" y="1991"/>
                </a:lnTo>
                <a:lnTo>
                  <a:pt x="6138" y="1933"/>
                </a:lnTo>
                <a:lnTo>
                  <a:pt x="6153" y="1874"/>
                </a:lnTo>
                <a:lnTo>
                  <a:pt x="6167" y="1814"/>
                </a:lnTo>
                <a:lnTo>
                  <a:pt x="6178" y="1753"/>
                </a:lnTo>
                <a:lnTo>
                  <a:pt x="6188" y="1693"/>
                </a:lnTo>
                <a:lnTo>
                  <a:pt x="6195" y="1632"/>
                </a:lnTo>
                <a:lnTo>
                  <a:pt x="6199" y="1570"/>
                </a:lnTo>
                <a:lnTo>
                  <a:pt x="6202" y="1509"/>
                </a:lnTo>
                <a:lnTo>
                  <a:pt x="6202" y="1448"/>
                </a:lnTo>
                <a:lnTo>
                  <a:pt x="6199" y="1387"/>
                </a:lnTo>
                <a:lnTo>
                  <a:pt x="6195" y="1325"/>
                </a:lnTo>
                <a:lnTo>
                  <a:pt x="6188" y="1264"/>
                </a:lnTo>
                <a:lnTo>
                  <a:pt x="6179" y="1205"/>
                </a:lnTo>
                <a:lnTo>
                  <a:pt x="6168" y="1144"/>
                </a:lnTo>
                <a:lnTo>
                  <a:pt x="6155" y="1085"/>
                </a:lnTo>
                <a:lnTo>
                  <a:pt x="6138" y="1027"/>
                </a:lnTo>
                <a:lnTo>
                  <a:pt x="6120" y="969"/>
                </a:lnTo>
                <a:lnTo>
                  <a:pt x="6099" y="911"/>
                </a:lnTo>
                <a:lnTo>
                  <a:pt x="6076" y="854"/>
                </a:lnTo>
                <a:lnTo>
                  <a:pt x="6051" y="799"/>
                </a:lnTo>
                <a:lnTo>
                  <a:pt x="6022" y="745"/>
                </a:lnTo>
                <a:lnTo>
                  <a:pt x="5992" y="693"/>
                </a:lnTo>
                <a:lnTo>
                  <a:pt x="5960" y="640"/>
                </a:lnTo>
                <a:lnTo>
                  <a:pt x="5924" y="589"/>
                </a:lnTo>
                <a:lnTo>
                  <a:pt x="5881" y="535"/>
                </a:lnTo>
                <a:lnTo>
                  <a:pt x="5835" y="483"/>
                </a:lnTo>
                <a:lnTo>
                  <a:pt x="5787" y="431"/>
                </a:lnTo>
                <a:lnTo>
                  <a:pt x="5736" y="385"/>
                </a:lnTo>
                <a:lnTo>
                  <a:pt x="5683" y="339"/>
                </a:lnTo>
                <a:lnTo>
                  <a:pt x="5628" y="297"/>
                </a:lnTo>
                <a:lnTo>
                  <a:pt x="5572" y="257"/>
                </a:lnTo>
                <a:lnTo>
                  <a:pt x="5512" y="220"/>
                </a:lnTo>
                <a:lnTo>
                  <a:pt x="5451" y="187"/>
                </a:lnTo>
                <a:lnTo>
                  <a:pt x="5389" y="155"/>
                </a:lnTo>
                <a:lnTo>
                  <a:pt x="5326" y="126"/>
                </a:lnTo>
                <a:lnTo>
                  <a:pt x="5261" y="101"/>
                </a:lnTo>
                <a:lnTo>
                  <a:pt x="5196" y="78"/>
                </a:lnTo>
                <a:lnTo>
                  <a:pt x="5128" y="57"/>
                </a:lnTo>
                <a:lnTo>
                  <a:pt x="5060" y="41"/>
                </a:lnTo>
                <a:lnTo>
                  <a:pt x="4993" y="27"/>
                </a:lnTo>
                <a:lnTo>
                  <a:pt x="4924" y="16"/>
                </a:lnTo>
                <a:lnTo>
                  <a:pt x="4855" y="7"/>
                </a:lnTo>
                <a:lnTo>
                  <a:pt x="4786" y="2"/>
                </a:lnTo>
                <a:lnTo>
                  <a:pt x="4716" y="0"/>
                </a:lnTo>
                <a:lnTo>
                  <a:pt x="4646" y="2"/>
                </a:lnTo>
                <a:lnTo>
                  <a:pt x="4577" y="6"/>
                </a:lnTo>
                <a:lnTo>
                  <a:pt x="4509" y="13"/>
                </a:lnTo>
                <a:lnTo>
                  <a:pt x="4440" y="24"/>
                </a:lnTo>
                <a:lnTo>
                  <a:pt x="4374" y="38"/>
                </a:lnTo>
                <a:lnTo>
                  <a:pt x="4306" y="56"/>
                </a:lnTo>
                <a:lnTo>
                  <a:pt x="4241" y="76"/>
                </a:lnTo>
                <a:lnTo>
                  <a:pt x="4176" y="100"/>
                </a:lnTo>
                <a:lnTo>
                  <a:pt x="4113" y="128"/>
                </a:lnTo>
                <a:lnTo>
                  <a:pt x="4052" y="159"/>
                </a:lnTo>
                <a:lnTo>
                  <a:pt x="3991" y="192"/>
                </a:lnTo>
                <a:lnTo>
                  <a:pt x="3933" y="231"/>
                </a:lnTo>
                <a:lnTo>
                  <a:pt x="3903" y="252"/>
                </a:lnTo>
                <a:lnTo>
                  <a:pt x="3874" y="274"/>
                </a:lnTo>
                <a:lnTo>
                  <a:pt x="3845" y="296"/>
                </a:lnTo>
                <a:lnTo>
                  <a:pt x="3817" y="320"/>
                </a:lnTo>
                <a:lnTo>
                  <a:pt x="3789" y="344"/>
                </a:lnTo>
                <a:lnTo>
                  <a:pt x="3763" y="369"/>
                </a:lnTo>
                <a:lnTo>
                  <a:pt x="3737" y="394"/>
                </a:lnTo>
                <a:lnTo>
                  <a:pt x="3712" y="420"/>
                </a:lnTo>
                <a:lnTo>
                  <a:pt x="3687" y="447"/>
                </a:lnTo>
                <a:lnTo>
                  <a:pt x="3662" y="474"/>
                </a:lnTo>
                <a:lnTo>
                  <a:pt x="3639" y="502"/>
                </a:lnTo>
                <a:lnTo>
                  <a:pt x="3617" y="530"/>
                </a:lnTo>
                <a:lnTo>
                  <a:pt x="3595" y="559"/>
                </a:lnTo>
                <a:lnTo>
                  <a:pt x="3573" y="589"/>
                </a:lnTo>
                <a:lnTo>
                  <a:pt x="3552" y="618"/>
                </a:lnTo>
                <a:lnTo>
                  <a:pt x="3531" y="648"/>
                </a:lnTo>
                <a:lnTo>
                  <a:pt x="3512" y="679"/>
                </a:lnTo>
                <a:lnTo>
                  <a:pt x="3492" y="711"/>
                </a:lnTo>
                <a:lnTo>
                  <a:pt x="3474" y="742"/>
                </a:lnTo>
                <a:lnTo>
                  <a:pt x="3457" y="774"/>
                </a:lnTo>
                <a:lnTo>
                  <a:pt x="3440" y="807"/>
                </a:lnTo>
                <a:lnTo>
                  <a:pt x="3423" y="840"/>
                </a:lnTo>
                <a:lnTo>
                  <a:pt x="3408" y="874"/>
                </a:lnTo>
                <a:lnTo>
                  <a:pt x="3393" y="907"/>
                </a:lnTo>
                <a:lnTo>
                  <a:pt x="3378" y="940"/>
                </a:lnTo>
                <a:lnTo>
                  <a:pt x="3365" y="974"/>
                </a:lnTo>
                <a:lnTo>
                  <a:pt x="3352" y="1009"/>
                </a:lnTo>
                <a:lnTo>
                  <a:pt x="3339" y="1043"/>
                </a:lnTo>
                <a:lnTo>
                  <a:pt x="3328" y="1078"/>
                </a:lnTo>
                <a:lnTo>
                  <a:pt x="3317" y="1112"/>
                </a:lnTo>
                <a:lnTo>
                  <a:pt x="3307" y="1148"/>
                </a:lnTo>
                <a:lnTo>
                  <a:pt x="3298" y="1183"/>
                </a:lnTo>
                <a:lnTo>
                  <a:pt x="3287" y="1229"/>
                </a:lnTo>
                <a:lnTo>
                  <a:pt x="3277" y="1275"/>
                </a:lnTo>
                <a:lnTo>
                  <a:pt x="3266" y="1322"/>
                </a:lnTo>
                <a:lnTo>
                  <a:pt x="3258" y="1369"/>
                </a:lnTo>
                <a:lnTo>
                  <a:pt x="3240" y="1463"/>
                </a:lnTo>
                <a:lnTo>
                  <a:pt x="3223" y="1560"/>
                </a:lnTo>
                <a:lnTo>
                  <a:pt x="3206" y="1655"/>
                </a:lnTo>
                <a:lnTo>
                  <a:pt x="3190" y="1751"/>
                </a:lnTo>
                <a:lnTo>
                  <a:pt x="3180" y="1799"/>
                </a:lnTo>
                <a:lnTo>
                  <a:pt x="3171" y="1846"/>
                </a:lnTo>
                <a:lnTo>
                  <a:pt x="3161" y="1893"/>
                </a:lnTo>
                <a:lnTo>
                  <a:pt x="3150" y="1939"/>
                </a:lnTo>
                <a:lnTo>
                  <a:pt x="3137" y="1984"/>
                </a:lnTo>
                <a:lnTo>
                  <a:pt x="3125" y="2028"/>
                </a:lnTo>
                <a:lnTo>
                  <a:pt x="3111" y="2073"/>
                </a:lnTo>
                <a:lnTo>
                  <a:pt x="3096" y="2117"/>
                </a:lnTo>
                <a:lnTo>
                  <a:pt x="3079" y="2160"/>
                </a:lnTo>
                <a:lnTo>
                  <a:pt x="3061" y="2201"/>
                </a:lnTo>
                <a:lnTo>
                  <a:pt x="3043" y="2241"/>
                </a:lnTo>
                <a:lnTo>
                  <a:pt x="3023" y="2280"/>
                </a:lnTo>
                <a:lnTo>
                  <a:pt x="3001" y="2318"/>
                </a:lnTo>
                <a:lnTo>
                  <a:pt x="2976" y="2356"/>
                </a:lnTo>
                <a:lnTo>
                  <a:pt x="2949" y="2392"/>
                </a:lnTo>
                <a:lnTo>
                  <a:pt x="2922" y="2425"/>
                </a:lnTo>
                <a:lnTo>
                  <a:pt x="2891" y="2458"/>
                </a:lnTo>
                <a:lnTo>
                  <a:pt x="2860" y="2488"/>
                </a:lnTo>
                <a:lnTo>
                  <a:pt x="2825" y="2519"/>
                </a:lnTo>
                <a:lnTo>
                  <a:pt x="2788" y="2546"/>
                </a:lnTo>
                <a:lnTo>
                  <a:pt x="2764" y="2563"/>
                </a:lnTo>
                <a:lnTo>
                  <a:pt x="2740" y="2578"/>
                </a:lnTo>
                <a:lnTo>
                  <a:pt x="2713" y="2592"/>
                </a:lnTo>
                <a:lnTo>
                  <a:pt x="2688" y="2604"/>
                </a:lnTo>
                <a:lnTo>
                  <a:pt x="2662" y="2617"/>
                </a:lnTo>
                <a:lnTo>
                  <a:pt x="2636" y="2628"/>
                </a:lnTo>
                <a:lnTo>
                  <a:pt x="2610" y="2638"/>
                </a:lnTo>
                <a:lnTo>
                  <a:pt x="2582" y="2646"/>
                </a:lnTo>
                <a:lnTo>
                  <a:pt x="2554" y="2654"/>
                </a:lnTo>
                <a:lnTo>
                  <a:pt x="2527" y="2661"/>
                </a:lnTo>
                <a:lnTo>
                  <a:pt x="2499" y="2667"/>
                </a:lnTo>
                <a:lnTo>
                  <a:pt x="2470" y="2672"/>
                </a:lnTo>
                <a:lnTo>
                  <a:pt x="2441" y="2678"/>
                </a:lnTo>
                <a:lnTo>
                  <a:pt x="2412" y="2680"/>
                </a:lnTo>
                <a:lnTo>
                  <a:pt x="2384" y="2683"/>
                </a:lnTo>
                <a:lnTo>
                  <a:pt x="2354" y="2686"/>
                </a:lnTo>
                <a:lnTo>
                  <a:pt x="2325" y="2686"/>
                </a:lnTo>
                <a:lnTo>
                  <a:pt x="2296" y="2687"/>
                </a:lnTo>
                <a:lnTo>
                  <a:pt x="2267" y="2687"/>
                </a:lnTo>
                <a:lnTo>
                  <a:pt x="2237" y="2686"/>
                </a:lnTo>
                <a:lnTo>
                  <a:pt x="2179" y="2682"/>
                </a:lnTo>
                <a:lnTo>
                  <a:pt x="2119" y="2676"/>
                </a:lnTo>
                <a:lnTo>
                  <a:pt x="2060" y="2667"/>
                </a:lnTo>
                <a:lnTo>
                  <a:pt x="2002" y="2657"/>
                </a:lnTo>
                <a:lnTo>
                  <a:pt x="1944" y="2644"/>
                </a:lnTo>
                <a:lnTo>
                  <a:pt x="1887" y="2629"/>
                </a:lnTo>
                <a:lnTo>
                  <a:pt x="1830" y="2614"/>
                </a:lnTo>
                <a:lnTo>
                  <a:pt x="1775" y="2596"/>
                </a:lnTo>
                <a:lnTo>
                  <a:pt x="1720" y="2578"/>
                </a:lnTo>
                <a:lnTo>
                  <a:pt x="1663" y="2560"/>
                </a:lnTo>
                <a:lnTo>
                  <a:pt x="1553" y="2521"/>
                </a:lnTo>
                <a:lnTo>
                  <a:pt x="1442" y="2483"/>
                </a:lnTo>
                <a:lnTo>
                  <a:pt x="1387" y="2463"/>
                </a:lnTo>
                <a:lnTo>
                  <a:pt x="1332" y="2444"/>
                </a:lnTo>
                <a:lnTo>
                  <a:pt x="1276" y="2428"/>
                </a:lnTo>
                <a:lnTo>
                  <a:pt x="1221" y="2410"/>
                </a:lnTo>
                <a:lnTo>
                  <a:pt x="1165" y="2394"/>
                </a:lnTo>
                <a:lnTo>
                  <a:pt x="1108" y="2381"/>
                </a:lnTo>
                <a:lnTo>
                  <a:pt x="1051" y="2368"/>
                </a:lnTo>
                <a:lnTo>
                  <a:pt x="993" y="2357"/>
                </a:lnTo>
                <a:lnTo>
                  <a:pt x="935" y="2349"/>
                </a:lnTo>
                <a:lnTo>
                  <a:pt x="877" y="2343"/>
                </a:lnTo>
                <a:lnTo>
                  <a:pt x="847" y="2342"/>
                </a:lnTo>
                <a:lnTo>
                  <a:pt x="818" y="2341"/>
                </a:lnTo>
                <a:lnTo>
                  <a:pt x="787" y="2339"/>
                </a:lnTo>
                <a:lnTo>
                  <a:pt x="758" y="2341"/>
                </a:lnTo>
                <a:lnTo>
                  <a:pt x="728" y="2341"/>
                </a:lnTo>
                <a:lnTo>
                  <a:pt x="699" y="2343"/>
                </a:lnTo>
                <a:lnTo>
                  <a:pt x="669" y="2346"/>
                </a:lnTo>
                <a:lnTo>
                  <a:pt x="640" y="2349"/>
                </a:lnTo>
                <a:lnTo>
                  <a:pt x="611" y="2353"/>
                </a:lnTo>
                <a:lnTo>
                  <a:pt x="582" y="2358"/>
                </a:lnTo>
                <a:lnTo>
                  <a:pt x="553" y="2364"/>
                </a:lnTo>
                <a:lnTo>
                  <a:pt x="524" y="2371"/>
                </a:lnTo>
                <a:lnTo>
                  <a:pt x="496" y="2379"/>
                </a:lnTo>
                <a:lnTo>
                  <a:pt x="468" y="2387"/>
                </a:lnTo>
                <a:lnTo>
                  <a:pt x="441" y="2397"/>
                </a:lnTo>
                <a:lnTo>
                  <a:pt x="413" y="2407"/>
                </a:lnTo>
                <a:lnTo>
                  <a:pt x="387" y="2418"/>
                </a:lnTo>
                <a:lnTo>
                  <a:pt x="362" y="2430"/>
                </a:lnTo>
                <a:lnTo>
                  <a:pt x="336" y="2444"/>
                </a:lnTo>
                <a:lnTo>
                  <a:pt x="311" y="2458"/>
                </a:lnTo>
                <a:lnTo>
                  <a:pt x="287" y="2473"/>
                </a:lnTo>
                <a:lnTo>
                  <a:pt x="264" y="2488"/>
                </a:lnTo>
                <a:lnTo>
                  <a:pt x="240" y="2506"/>
                </a:lnTo>
                <a:lnTo>
                  <a:pt x="220" y="2524"/>
                </a:lnTo>
                <a:lnTo>
                  <a:pt x="198" y="2544"/>
                </a:lnTo>
                <a:lnTo>
                  <a:pt x="177" y="2563"/>
                </a:lnTo>
                <a:lnTo>
                  <a:pt x="157" y="2585"/>
                </a:lnTo>
                <a:lnTo>
                  <a:pt x="140" y="2607"/>
                </a:lnTo>
                <a:lnTo>
                  <a:pt x="126" y="2626"/>
                </a:lnTo>
                <a:lnTo>
                  <a:pt x="112" y="2644"/>
                </a:lnTo>
                <a:lnTo>
                  <a:pt x="99" y="2665"/>
                </a:lnTo>
                <a:lnTo>
                  <a:pt x="87" y="2684"/>
                </a:lnTo>
                <a:lnTo>
                  <a:pt x="76" y="2705"/>
                </a:lnTo>
                <a:lnTo>
                  <a:pt x="66" y="2726"/>
                </a:lnTo>
                <a:lnTo>
                  <a:pt x="57" y="2747"/>
                </a:lnTo>
                <a:lnTo>
                  <a:pt x="48" y="2769"/>
                </a:lnTo>
                <a:lnTo>
                  <a:pt x="40" y="2791"/>
                </a:lnTo>
                <a:lnTo>
                  <a:pt x="33" y="2813"/>
                </a:lnTo>
                <a:lnTo>
                  <a:pt x="26" y="2835"/>
                </a:lnTo>
                <a:lnTo>
                  <a:pt x="21" y="2857"/>
                </a:lnTo>
                <a:lnTo>
                  <a:pt x="15" y="2881"/>
                </a:lnTo>
                <a:lnTo>
                  <a:pt x="11" y="2903"/>
                </a:lnTo>
                <a:lnTo>
                  <a:pt x="7" y="2926"/>
                </a:lnTo>
                <a:lnTo>
                  <a:pt x="4" y="2950"/>
                </a:lnTo>
                <a:lnTo>
                  <a:pt x="1" y="2997"/>
                </a:lnTo>
                <a:lnTo>
                  <a:pt x="0" y="3044"/>
                </a:lnTo>
                <a:lnTo>
                  <a:pt x="1" y="3091"/>
                </a:lnTo>
                <a:lnTo>
                  <a:pt x="6" y="3138"/>
                </a:lnTo>
                <a:lnTo>
                  <a:pt x="12" y="3185"/>
                </a:lnTo>
                <a:lnTo>
                  <a:pt x="21" y="3231"/>
                </a:lnTo>
                <a:lnTo>
                  <a:pt x="33" y="3277"/>
                </a:lnTo>
                <a:lnTo>
                  <a:pt x="47" y="3323"/>
                </a:lnTo>
                <a:close/>
              </a:path>
            </a:pathLst>
          </a:custGeom>
          <a:gradFill>
            <a:gsLst>
              <a:gs pos="64000">
                <a:schemeClr val="accent4">
                  <a:alpha val="0"/>
                </a:schemeClr>
              </a:gs>
              <a:gs pos="0">
                <a:schemeClr val="accent4"/>
              </a:gs>
            </a:gsLst>
            <a:lin ang="21594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7" name="Freeform 6">
            <a:extLst>
              <a:ext uri="{FF2B5EF4-FFF2-40B4-BE49-F238E27FC236}">
                <a16:creationId xmlns:a16="http://schemas.microsoft.com/office/drawing/2014/main" id="{2089CFEC-EB22-4676-BCA8-9B5B85D3B564}"/>
              </a:ext>
            </a:extLst>
          </p:cNvPr>
          <p:cNvSpPr>
            <a:spLocks/>
          </p:cNvSpPr>
          <p:nvPr userDrawn="1"/>
        </p:nvSpPr>
        <p:spPr bwMode="auto">
          <a:xfrm rot="20294419">
            <a:off x="-11824213" y="-2423282"/>
            <a:ext cx="22869995" cy="17736141"/>
          </a:xfrm>
          <a:custGeom>
            <a:avLst/>
            <a:gdLst>
              <a:gd name="T0" fmla="*/ 145 w 6202"/>
              <a:gd name="T1" fmla="*/ 3534 h 4809"/>
              <a:gd name="T2" fmla="*/ 311 w 6202"/>
              <a:gd name="T3" fmla="*/ 3762 h 4809"/>
              <a:gd name="T4" fmla="*/ 519 w 6202"/>
              <a:gd name="T5" fmla="*/ 3973 h 4809"/>
              <a:gd name="T6" fmla="*/ 803 w 6202"/>
              <a:gd name="T7" fmla="*/ 4204 h 4809"/>
              <a:gd name="T8" fmla="*/ 1111 w 6202"/>
              <a:gd name="T9" fmla="*/ 4401 h 4809"/>
              <a:gd name="T10" fmla="*/ 1438 w 6202"/>
              <a:gd name="T11" fmla="*/ 4563 h 4809"/>
              <a:gd name="T12" fmla="*/ 1782 w 6202"/>
              <a:gd name="T13" fmla="*/ 4687 h 4809"/>
              <a:gd name="T14" fmla="*/ 2139 w 6202"/>
              <a:gd name="T15" fmla="*/ 4772 h 4809"/>
              <a:gd name="T16" fmla="*/ 2465 w 6202"/>
              <a:gd name="T17" fmla="*/ 4809 h 4809"/>
              <a:gd name="T18" fmla="*/ 2755 w 6202"/>
              <a:gd name="T19" fmla="*/ 4784 h 4809"/>
              <a:gd name="T20" fmla="*/ 2904 w 6202"/>
              <a:gd name="T21" fmla="*/ 4739 h 4809"/>
              <a:gd name="T22" fmla="*/ 3048 w 6202"/>
              <a:gd name="T23" fmla="*/ 4661 h 4809"/>
              <a:gd name="T24" fmla="*/ 3186 w 6202"/>
              <a:gd name="T25" fmla="*/ 4541 h 4809"/>
              <a:gd name="T26" fmla="*/ 3320 w 6202"/>
              <a:gd name="T27" fmla="*/ 4371 h 4809"/>
              <a:gd name="T28" fmla="*/ 3593 w 6202"/>
              <a:gd name="T29" fmla="*/ 3947 h 4809"/>
              <a:gd name="T30" fmla="*/ 3946 w 6202"/>
              <a:gd name="T31" fmla="*/ 3599 h 4809"/>
              <a:gd name="T32" fmla="*/ 4385 w 6202"/>
              <a:gd name="T33" fmla="*/ 3350 h 4809"/>
              <a:gd name="T34" fmla="*/ 5015 w 6202"/>
              <a:gd name="T35" fmla="*/ 3086 h 4809"/>
              <a:gd name="T36" fmla="*/ 5464 w 6202"/>
              <a:gd name="T37" fmla="*/ 2849 h 4809"/>
              <a:gd name="T38" fmla="*/ 5851 w 6202"/>
              <a:gd name="T39" fmla="*/ 2501 h 4809"/>
              <a:gd name="T40" fmla="*/ 6055 w 6202"/>
              <a:gd name="T41" fmla="*/ 2162 h 4809"/>
              <a:gd name="T42" fmla="*/ 6167 w 6202"/>
              <a:gd name="T43" fmla="*/ 1814 h 4809"/>
              <a:gd name="T44" fmla="*/ 6202 w 6202"/>
              <a:gd name="T45" fmla="*/ 1448 h 4809"/>
              <a:gd name="T46" fmla="*/ 6155 w 6202"/>
              <a:gd name="T47" fmla="*/ 1085 h 4809"/>
              <a:gd name="T48" fmla="*/ 6022 w 6202"/>
              <a:gd name="T49" fmla="*/ 745 h 4809"/>
              <a:gd name="T50" fmla="*/ 5787 w 6202"/>
              <a:gd name="T51" fmla="*/ 431 h 4809"/>
              <a:gd name="T52" fmla="*/ 5451 w 6202"/>
              <a:gd name="T53" fmla="*/ 187 h 4809"/>
              <a:gd name="T54" fmla="*/ 5060 w 6202"/>
              <a:gd name="T55" fmla="*/ 41 h 4809"/>
              <a:gd name="T56" fmla="*/ 4646 w 6202"/>
              <a:gd name="T57" fmla="*/ 2 h 4809"/>
              <a:gd name="T58" fmla="*/ 4241 w 6202"/>
              <a:gd name="T59" fmla="*/ 76 h 4809"/>
              <a:gd name="T60" fmla="*/ 3903 w 6202"/>
              <a:gd name="T61" fmla="*/ 252 h 4809"/>
              <a:gd name="T62" fmla="*/ 3737 w 6202"/>
              <a:gd name="T63" fmla="*/ 394 h 4809"/>
              <a:gd name="T64" fmla="*/ 3595 w 6202"/>
              <a:gd name="T65" fmla="*/ 559 h 4809"/>
              <a:gd name="T66" fmla="*/ 3474 w 6202"/>
              <a:gd name="T67" fmla="*/ 742 h 4809"/>
              <a:gd name="T68" fmla="*/ 3378 w 6202"/>
              <a:gd name="T69" fmla="*/ 940 h 4809"/>
              <a:gd name="T70" fmla="*/ 3307 w 6202"/>
              <a:gd name="T71" fmla="*/ 1148 h 4809"/>
              <a:gd name="T72" fmla="*/ 3240 w 6202"/>
              <a:gd name="T73" fmla="*/ 1463 h 4809"/>
              <a:gd name="T74" fmla="*/ 3161 w 6202"/>
              <a:gd name="T75" fmla="*/ 1893 h 4809"/>
              <a:gd name="T76" fmla="*/ 3079 w 6202"/>
              <a:gd name="T77" fmla="*/ 2160 h 4809"/>
              <a:gd name="T78" fmla="*/ 2949 w 6202"/>
              <a:gd name="T79" fmla="*/ 2392 h 4809"/>
              <a:gd name="T80" fmla="*/ 2764 w 6202"/>
              <a:gd name="T81" fmla="*/ 2563 h 4809"/>
              <a:gd name="T82" fmla="*/ 2610 w 6202"/>
              <a:gd name="T83" fmla="*/ 2638 h 4809"/>
              <a:gd name="T84" fmla="*/ 2441 w 6202"/>
              <a:gd name="T85" fmla="*/ 2678 h 4809"/>
              <a:gd name="T86" fmla="*/ 2267 w 6202"/>
              <a:gd name="T87" fmla="*/ 2687 h 4809"/>
              <a:gd name="T88" fmla="*/ 1944 w 6202"/>
              <a:gd name="T89" fmla="*/ 2644 h 4809"/>
              <a:gd name="T90" fmla="*/ 1553 w 6202"/>
              <a:gd name="T91" fmla="*/ 2521 h 4809"/>
              <a:gd name="T92" fmla="*/ 1165 w 6202"/>
              <a:gd name="T93" fmla="*/ 2394 h 4809"/>
              <a:gd name="T94" fmla="*/ 847 w 6202"/>
              <a:gd name="T95" fmla="*/ 2342 h 4809"/>
              <a:gd name="T96" fmla="*/ 669 w 6202"/>
              <a:gd name="T97" fmla="*/ 2346 h 4809"/>
              <a:gd name="T98" fmla="*/ 496 w 6202"/>
              <a:gd name="T99" fmla="*/ 2379 h 4809"/>
              <a:gd name="T100" fmla="*/ 336 w 6202"/>
              <a:gd name="T101" fmla="*/ 2444 h 4809"/>
              <a:gd name="T102" fmla="*/ 198 w 6202"/>
              <a:gd name="T103" fmla="*/ 2544 h 4809"/>
              <a:gd name="T104" fmla="*/ 99 w 6202"/>
              <a:gd name="T105" fmla="*/ 2665 h 4809"/>
              <a:gd name="T106" fmla="*/ 40 w 6202"/>
              <a:gd name="T107" fmla="*/ 2791 h 4809"/>
              <a:gd name="T108" fmla="*/ 7 w 6202"/>
              <a:gd name="T109" fmla="*/ 2926 h 4809"/>
              <a:gd name="T110" fmla="*/ 12 w 6202"/>
              <a:gd name="T111" fmla="*/ 3185 h 4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02" h="4809">
                <a:moveTo>
                  <a:pt x="47" y="3323"/>
                </a:moveTo>
                <a:lnTo>
                  <a:pt x="62" y="3367"/>
                </a:lnTo>
                <a:lnTo>
                  <a:pt x="80" y="3410"/>
                </a:lnTo>
                <a:lnTo>
                  <a:pt x="101" y="3453"/>
                </a:lnTo>
                <a:lnTo>
                  <a:pt x="122" y="3494"/>
                </a:lnTo>
                <a:lnTo>
                  <a:pt x="145" y="3534"/>
                </a:lnTo>
                <a:lnTo>
                  <a:pt x="169" y="3574"/>
                </a:lnTo>
                <a:lnTo>
                  <a:pt x="195" y="3614"/>
                </a:lnTo>
                <a:lnTo>
                  <a:pt x="222" y="3651"/>
                </a:lnTo>
                <a:lnTo>
                  <a:pt x="250" y="3689"/>
                </a:lnTo>
                <a:lnTo>
                  <a:pt x="280" y="3726"/>
                </a:lnTo>
                <a:lnTo>
                  <a:pt x="311" y="3762"/>
                </a:lnTo>
                <a:lnTo>
                  <a:pt x="341" y="3798"/>
                </a:lnTo>
                <a:lnTo>
                  <a:pt x="374" y="3832"/>
                </a:lnTo>
                <a:lnTo>
                  <a:pt x="406" y="3867"/>
                </a:lnTo>
                <a:lnTo>
                  <a:pt x="441" y="3900"/>
                </a:lnTo>
                <a:lnTo>
                  <a:pt x="474" y="3932"/>
                </a:lnTo>
                <a:lnTo>
                  <a:pt x="519" y="3973"/>
                </a:lnTo>
                <a:lnTo>
                  <a:pt x="564" y="4015"/>
                </a:lnTo>
                <a:lnTo>
                  <a:pt x="611" y="4055"/>
                </a:lnTo>
                <a:lnTo>
                  <a:pt x="658" y="4093"/>
                </a:lnTo>
                <a:lnTo>
                  <a:pt x="705" y="4131"/>
                </a:lnTo>
                <a:lnTo>
                  <a:pt x="753" y="4168"/>
                </a:lnTo>
                <a:lnTo>
                  <a:pt x="803" y="4204"/>
                </a:lnTo>
                <a:lnTo>
                  <a:pt x="852" y="4240"/>
                </a:lnTo>
                <a:lnTo>
                  <a:pt x="902" y="4274"/>
                </a:lnTo>
                <a:lnTo>
                  <a:pt x="953" y="4308"/>
                </a:lnTo>
                <a:lnTo>
                  <a:pt x="1006" y="4339"/>
                </a:lnTo>
                <a:lnTo>
                  <a:pt x="1058" y="4371"/>
                </a:lnTo>
                <a:lnTo>
                  <a:pt x="1111" y="4401"/>
                </a:lnTo>
                <a:lnTo>
                  <a:pt x="1165" y="4431"/>
                </a:lnTo>
                <a:lnTo>
                  <a:pt x="1218" y="4460"/>
                </a:lnTo>
                <a:lnTo>
                  <a:pt x="1272" y="4487"/>
                </a:lnTo>
                <a:lnTo>
                  <a:pt x="1328" y="4513"/>
                </a:lnTo>
                <a:lnTo>
                  <a:pt x="1383" y="4538"/>
                </a:lnTo>
                <a:lnTo>
                  <a:pt x="1438" y="4563"/>
                </a:lnTo>
                <a:lnTo>
                  <a:pt x="1495" y="4587"/>
                </a:lnTo>
                <a:lnTo>
                  <a:pt x="1551" y="4609"/>
                </a:lnTo>
                <a:lnTo>
                  <a:pt x="1609" y="4631"/>
                </a:lnTo>
                <a:lnTo>
                  <a:pt x="1666" y="4650"/>
                </a:lnTo>
                <a:lnTo>
                  <a:pt x="1724" y="4669"/>
                </a:lnTo>
                <a:lnTo>
                  <a:pt x="1782" y="4687"/>
                </a:lnTo>
                <a:lnTo>
                  <a:pt x="1842" y="4704"/>
                </a:lnTo>
                <a:lnTo>
                  <a:pt x="1900" y="4721"/>
                </a:lnTo>
                <a:lnTo>
                  <a:pt x="1959" y="4734"/>
                </a:lnTo>
                <a:lnTo>
                  <a:pt x="2018" y="4748"/>
                </a:lnTo>
                <a:lnTo>
                  <a:pt x="2078" y="4761"/>
                </a:lnTo>
                <a:lnTo>
                  <a:pt x="2139" y="4772"/>
                </a:lnTo>
                <a:lnTo>
                  <a:pt x="2198" y="4783"/>
                </a:lnTo>
                <a:lnTo>
                  <a:pt x="2250" y="4790"/>
                </a:lnTo>
                <a:lnTo>
                  <a:pt x="2304" y="4797"/>
                </a:lnTo>
                <a:lnTo>
                  <a:pt x="2357" y="4802"/>
                </a:lnTo>
                <a:lnTo>
                  <a:pt x="2411" y="4806"/>
                </a:lnTo>
                <a:lnTo>
                  <a:pt x="2465" y="4809"/>
                </a:lnTo>
                <a:lnTo>
                  <a:pt x="2518" y="4809"/>
                </a:lnTo>
                <a:lnTo>
                  <a:pt x="2571" y="4808"/>
                </a:lnTo>
                <a:lnTo>
                  <a:pt x="2625" y="4803"/>
                </a:lnTo>
                <a:lnTo>
                  <a:pt x="2677" y="4798"/>
                </a:lnTo>
                <a:lnTo>
                  <a:pt x="2730" y="4790"/>
                </a:lnTo>
                <a:lnTo>
                  <a:pt x="2755" y="4784"/>
                </a:lnTo>
                <a:lnTo>
                  <a:pt x="2781" y="4779"/>
                </a:lnTo>
                <a:lnTo>
                  <a:pt x="2806" y="4772"/>
                </a:lnTo>
                <a:lnTo>
                  <a:pt x="2831" y="4765"/>
                </a:lnTo>
                <a:lnTo>
                  <a:pt x="2856" y="4757"/>
                </a:lnTo>
                <a:lnTo>
                  <a:pt x="2880" y="4748"/>
                </a:lnTo>
                <a:lnTo>
                  <a:pt x="2904" y="4739"/>
                </a:lnTo>
                <a:lnTo>
                  <a:pt x="2929" y="4729"/>
                </a:lnTo>
                <a:lnTo>
                  <a:pt x="2952" y="4718"/>
                </a:lnTo>
                <a:lnTo>
                  <a:pt x="2976" y="4705"/>
                </a:lnTo>
                <a:lnTo>
                  <a:pt x="2998" y="4693"/>
                </a:lnTo>
                <a:lnTo>
                  <a:pt x="3021" y="4679"/>
                </a:lnTo>
                <a:lnTo>
                  <a:pt x="3048" y="4661"/>
                </a:lnTo>
                <a:lnTo>
                  <a:pt x="3072" y="4643"/>
                </a:lnTo>
                <a:lnTo>
                  <a:pt x="3096" y="4625"/>
                </a:lnTo>
                <a:lnTo>
                  <a:pt x="3119" y="4605"/>
                </a:lnTo>
                <a:lnTo>
                  <a:pt x="3143" y="4584"/>
                </a:lnTo>
                <a:lnTo>
                  <a:pt x="3164" y="4563"/>
                </a:lnTo>
                <a:lnTo>
                  <a:pt x="3186" y="4541"/>
                </a:lnTo>
                <a:lnTo>
                  <a:pt x="3206" y="4519"/>
                </a:lnTo>
                <a:lnTo>
                  <a:pt x="3226" y="4495"/>
                </a:lnTo>
                <a:lnTo>
                  <a:pt x="3247" y="4472"/>
                </a:lnTo>
                <a:lnTo>
                  <a:pt x="3264" y="4447"/>
                </a:lnTo>
                <a:lnTo>
                  <a:pt x="3284" y="4422"/>
                </a:lnTo>
                <a:lnTo>
                  <a:pt x="3320" y="4371"/>
                </a:lnTo>
                <a:lnTo>
                  <a:pt x="3354" y="4319"/>
                </a:lnTo>
                <a:lnTo>
                  <a:pt x="3422" y="4212"/>
                </a:lnTo>
                <a:lnTo>
                  <a:pt x="3488" y="4105"/>
                </a:lnTo>
                <a:lnTo>
                  <a:pt x="3523" y="4051"/>
                </a:lnTo>
                <a:lnTo>
                  <a:pt x="3557" y="3998"/>
                </a:lnTo>
                <a:lnTo>
                  <a:pt x="3593" y="3947"/>
                </a:lnTo>
                <a:lnTo>
                  <a:pt x="3632" y="3897"/>
                </a:lnTo>
                <a:lnTo>
                  <a:pt x="3689" y="3830"/>
                </a:lnTo>
                <a:lnTo>
                  <a:pt x="3749" y="3766"/>
                </a:lnTo>
                <a:lnTo>
                  <a:pt x="3813" y="3707"/>
                </a:lnTo>
                <a:lnTo>
                  <a:pt x="3878" y="3651"/>
                </a:lnTo>
                <a:lnTo>
                  <a:pt x="3946" y="3599"/>
                </a:lnTo>
                <a:lnTo>
                  <a:pt x="4015" y="3551"/>
                </a:lnTo>
                <a:lnTo>
                  <a:pt x="4086" y="3506"/>
                </a:lnTo>
                <a:lnTo>
                  <a:pt x="4158" y="3464"/>
                </a:lnTo>
                <a:lnTo>
                  <a:pt x="4233" y="3423"/>
                </a:lnTo>
                <a:lnTo>
                  <a:pt x="4309" y="3386"/>
                </a:lnTo>
                <a:lnTo>
                  <a:pt x="4385" y="3350"/>
                </a:lnTo>
                <a:lnTo>
                  <a:pt x="4464" y="3316"/>
                </a:lnTo>
                <a:lnTo>
                  <a:pt x="4620" y="3249"/>
                </a:lnTo>
                <a:lnTo>
                  <a:pt x="4779" y="3185"/>
                </a:lnTo>
                <a:lnTo>
                  <a:pt x="4857" y="3153"/>
                </a:lnTo>
                <a:lnTo>
                  <a:pt x="4936" y="3120"/>
                </a:lnTo>
                <a:lnTo>
                  <a:pt x="5015" y="3086"/>
                </a:lnTo>
                <a:lnTo>
                  <a:pt x="5092" y="3052"/>
                </a:lnTo>
                <a:lnTo>
                  <a:pt x="5170" y="3016"/>
                </a:lnTo>
                <a:lnTo>
                  <a:pt x="5244" y="2977"/>
                </a:lnTo>
                <a:lnTo>
                  <a:pt x="5320" y="2937"/>
                </a:lnTo>
                <a:lnTo>
                  <a:pt x="5393" y="2894"/>
                </a:lnTo>
                <a:lnTo>
                  <a:pt x="5464" y="2849"/>
                </a:lnTo>
                <a:lnTo>
                  <a:pt x="5534" y="2801"/>
                </a:lnTo>
                <a:lnTo>
                  <a:pt x="5602" y="2749"/>
                </a:lnTo>
                <a:lnTo>
                  <a:pt x="5668" y="2693"/>
                </a:lnTo>
                <a:lnTo>
                  <a:pt x="5732" y="2633"/>
                </a:lnTo>
                <a:lnTo>
                  <a:pt x="5793" y="2570"/>
                </a:lnTo>
                <a:lnTo>
                  <a:pt x="5851" y="2501"/>
                </a:lnTo>
                <a:lnTo>
                  <a:pt x="5906" y="2428"/>
                </a:lnTo>
                <a:lnTo>
                  <a:pt x="5940" y="2376"/>
                </a:lnTo>
                <a:lnTo>
                  <a:pt x="5972" y="2325"/>
                </a:lnTo>
                <a:lnTo>
                  <a:pt x="6001" y="2271"/>
                </a:lnTo>
                <a:lnTo>
                  <a:pt x="6030" y="2218"/>
                </a:lnTo>
                <a:lnTo>
                  <a:pt x="6055" y="2162"/>
                </a:lnTo>
                <a:lnTo>
                  <a:pt x="6080" y="2107"/>
                </a:lnTo>
                <a:lnTo>
                  <a:pt x="6101" y="2049"/>
                </a:lnTo>
                <a:lnTo>
                  <a:pt x="6121" y="1991"/>
                </a:lnTo>
                <a:lnTo>
                  <a:pt x="6138" y="1933"/>
                </a:lnTo>
                <a:lnTo>
                  <a:pt x="6153" y="1874"/>
                </a:lnTo>
                <a:lnTo>
                  <a:pt x="6167" y="1814"/>
                </a:lnTo>
                <a:lnTo>
                  <a:pt x="6178" y="1753"/>
                </a:lnTo>
                <a:lnTo>
                  <a:pt x="6188" y="1693"/>
                </a:lnTo>
                <a:lnTo>
                  <a:pt x="6195" y="1632"/>
                </a:lnTo>
                <a:lnTo>
                  <a:pt x="6199" y="1570"/>
                </a:lnTo>
                <a:lnTo>
                  <a:pt x="6202" y="1509"/>
                </a:lnTo>
                <a:lnTo>
                  <a:pt x="6202" y="1448"/>
                </a:lnTo>
                <a:lnTo>
                  <a:pt x="6199" y="1387"/>
                </a:lnTo>
                <a:lnTo>
                  <a:pt x="6195" y="1325"/>
                </a:lnTo>
                <a:lnTo>
                  <a:pt x="6188" y="1264"/>
                </a:lnTo>
                <a:lnTo>
                  <a:pt x="6179" y="1205"/>
                </a:lnTo>
                <a:lnTo>
                  <a:pt x="6168" y="1144"/>
                </a:lnTo>
                <a:lnTo>
                  <a:pt x="6155" y="1085"/>
                </a:lnTo>
                <a:lnTo>
                  <a:pt x="6138" y="1027"/>
                </a:lnTo>
                <a:lnTo>
                  <a:pt x="6120" y="969"/>
                </a:lnTo>
                <a:lnTo>
                  <a:pt x="6099" y="911"/>
                </a:lnTo>
                <a:lnTo>
                  <a:pt x="6076" y="854"/>
                </a:lnTo>
                <a:lnTo>
                  <a:pt x="6051" y="799"/>
                </a:lnTo>
                <a:lnTo>
                  <a:pt x="6022" y="745"/>
                </a:lnTo>
                <a:lnTo>
                  <a:pt x="5992" y="693"/>
                </a:lnTo>
                <a:lnTo>
                  <a:pt x="5960" y="640"/>
                </a:lnTo>
                <a:lnTo>
                  <a:pt x="5924" y="589"/>
                </a:lnTo>
                <a:lnTo>
                  <a:pt x="5881" y="535"/>
                </a:lnTo>
                <a:lnTo>
                  <a:pt x="5835" y="483"/>
                </a:lnTo>
                <a:lnTo>
                  <a:pt x="5787" y="431"/>
                </a:lnTo>
                <a:lnTo>
                  <a:pt x="5736" y="385"/>
                </a:lnTo>
                <a:lnTo>
                  <a:pt x="5683" y="339"/>
                </a:lnTo>
                <a:lnTo>
                  <a:pt x="5628" y="297"/>
                </a:lnTo>
                <a:lnTo>
                  <a:pt x="5572" y="257"/>
                </a:lnTo>
                <a:lnTo>
                  <a:pt x="5512" y="220"/>
                </a:lnTo>
                <a:lnTo>
                  <a:pt x="5451" y="187"/>
                </a:lnTo>
                <a:lnTo>
                  <a:pt x="5389" y="155"/>
                </a:lnTo>
                <a:lnTo>
                  <a:pt x="5326" y="126"/>
                </a:lnTo>
                <a:lnTo>
                  <a:pt x="5261" y="101"/>
                </a:lnTo>
                <a:lnTo>
                  <a:pt x="5196" y="78"/>
                </a:lnTo>
                <a:lnTo>
                  <a:pt x="5128" y="57"/>
                </a:lnTo>
                <a:lnTo>
                  <a:pt x="5060" y="41"/>
                </a:lnTo>
                <a:lnTo>
                  <a:pt x="4993" y="27"/>
                </a:lnTo>
                <a:lnTo>
                  <a:pt x="4924" y="16"/>
                </a:lnTo>
                <a:lnTo>
                  <a:pt x="4855" y="7"/>
                </a:lnTo>
                <a:lnTo>
                  <a:pt x="4786" y="2"/>
                </a:lnTo>
                <a:lnTo>
                  <a:pt x="4716" y="0"/>
                </a:lnTo>
                <a:lnTo>
                  <a:pt x="4646" y="2"/>
                </a:lnTo>
                <a:lnTo>
                  <a:pt x="4577" y="6"/>
                </a:lnTo>
                <a:lnTo>
                  <a:pt x="4509" y="13"/>
                </a:lnTo>
                <a:lnTo>
                  <a:pt x="4440" y="24"/>
                </a:lnTo>
                <a:lnTo>
                  <a:pt x="4374" y="38"/>
                </a:lnTo>
                <a:lnTo>
                  <a:pt x="4306" y="56"/>
                </a:lnTo>
                <a:lnTo>
                  <a:pt x="4241" y="76"/>
                </a:lnTo>
                <a:lnTo>
                  <a:pt x="4176" y="100"/>
                </a:lnTo>
                <a:lnTo>
                  <a:pt x="4113" y="128"/>
                </a:lnTo>
                <a:lnTo>
                  <a:pt x="4052" y="159"/>
                </a:lnTo>
                <a:lnTo>
                  <a:pt x="3991" y="192"/>
                </a:lnTo>
                <a:lnTo>
                  <a:pt x="3933" y="231"/>
                </a:lnTo>
                <a:lnTo>
                  <a:pt x="3903" y="252"/>
                </a:lnTo>
                <a:lnTo>
                  <a:pt x="3874" y="274"/>
                </a:lnTo>
                <a:lnTo>
                  <a:pt x="3845" y="296"/>
                </a:lnTo>
                <a:lnTo>
                  <a:pt x="3817" y="320"/>
                </a:lnTo>
                <a:lnTo>
                  <a:pt x="3789" y="344"/>
                </a:lnTo>
                <a:lnTo>
                  <a:pt x="3763" y="369"/>
                </a:lnTo>
                <a:lnTo>
                  <a:pt x="3737" y="394"/>
                </a:lnTo>
                <a:lnTo>
                  <a:pt x="3712" y="420"/>
                </a:lnTo>
                <a:lnTo>
                  <a:pt x="3687" y="447"/>
                </a:lnTo>
                <a:lnTo>
                  <a:pt x="3662" y="474"/>
                </a:lnTo>
                <a:lnTo>
                  <a:pt x="3639" y="502"/>
                </a:lnTo>
                <a:lnTo>
                  <a:pt x="3617" y="530"/>
                </a:lnTo>
                <a:lnTo>
                  <a:pt x="3595" y="559"/>
                </a:lnTo>
                <a:lnTo>
                  <a:pt x="3573" y="589"/>
                </a:lnTo>
                <a:lnTo>
                  <a:pt x="3552" y="618"/>
                </a:lnTo>
                <a:lnTo>
                  <a:pt x="3531" y="648"/>
                </a:lnTo>
                <a:lnTo>
                  <a:pt x="3512" y="679"/>
                </a:lnTo>
                <a:lnTo>
                  <a:pt x="3492" y="711"/>
                </a:lnTo>
                <a:lnTo>
                  <a:pt x="3474" y="742"/>
                </a:lnTo>
                <a:lnTo>
                  <a:pt x="3457" y="774"/>
                </a:lnTo>
                <a:lnTo>
                  <a:pt x="3440" y="807"/>
                </a:lnTo>
                <a:lnTo>
                  <a:pt x="3423" y="840"/>
                </a:lnTo>
                <a:lnTo>
                  <a:pt x="3408" y="874"/>
                </a:lnTo>
                <a:lnTo>
                  <a:pt x="3393" y="907"/>
                </a:lnTo>
                <a:lnTo>
                  <a:pt x="3378" y="940"/>
                </a:lnTo>
                <a:lnTo>
                  <a:pt x="3365" y="974"/>
                </a:lnTo>
                <a:lnTo>
                  <a:pt x="3352" y="1009"/>
                </a:lnTo>
                <a:lnTo>
                  <a:pt x="3339" y="1043"/>
                </a:lnTo>
                <a:lnTo>
                  <a:pt x="3328" y="1078"/>
                </a:lnTo>
                <a:lnTo>
                  <a:pt x="3317" y="1112"/>
                </a:lnTo>
                <a:lnTo>
                  <a:pt x="3307" y="1148"/>
                </a:lnTo>
                <a:lnTo>
                  <a:pt x="3298" y="1183"/>
                </a:lnTo>
                <a:lnTo>
                  <a:pt x="3287" y="1229"/>
                </a:lnTo>
                <a:lnTo>
                  <a:pt x="3277" y="1275"/>
                </a:lnTo>
                <a:lnTo>
                  <a:pt x="3266" y="1322"/>
                </a:lnTo>
                <a:lnTo>
                  <a:pt x="3258" y="1369"/>
                </a:lnTo>
                <a:lnTo>
                  <a:pt x="3240" y="1463"/>
                </a:lnTo>
                <a:lnTo>
                  <a:pt x="3223" y="1560"/>
                </a:lnTo>
                <a:lnTo>
                  <a:pt x="3206" y="1655"/>
                </a:lnTo>
                <a:lnTo>
                  <a:pt x="3190" y="1751"/>
                </a:lnTo>
                <a:lnTo>
                  <a:pt x="3180" y="1799"/>
                </a:lnTo>
                <a:lnTo>
                  <a:pt x="3171" y="1846"/>
                </a:lnTo>
                <a:lnTo>
                  <a:pt x="3161" y="1893"/>
                </a:lnTo>
                <a:lnTo>
                  <a:pt x="3150" y="1939"/>
                </a:lnTo>
                <a:lnTo>
                  <a:pt x="3137" y="1984"/>
                </a:lnTo>
                <a:lnTo>
                  <a:pt x="3125" y="2028"/>
                </a:lnTo>
                <a:lnTo>
                  <a:pt x="3111" y="2073"/>
                </a:lnTo>
                <a:lnTo>
                  <a:pt x="3096" y="2117"/>
                </a:lnTo>
                <a:lnTo>
                  <a:pt x="3079" y="2160"/>
                </a:lnTo>
                <a:lnTo>
                  <a:pt x="3061" y="2201"/>
                </a:lnTo>
                <a:lnTo>
                  <a:pt x="3043" y="2241"/>
                </a:lnTo>
                <a:lnTo>
                  <a:pt x="3023" y="2280"/>
                </a:lnTo>
                <a:lnTo>
                  <a:pt x="3001" y="2318"/>
                </a:lnTo>
                <a:lnTo>
                  <a:pt x="2976" y="2356"/>
                </a:lnTo>
                <a:lnTo>
                  <a:pt x="2949" y="2392"/>
                </a:lnTo>
                <a:lnTo>
                  <a:pt x="2922" y="2425"/>
                </a:lnTo>
                <a:lnTo>
                  <a:pt x="2891" y="2458"/>
                </a:lnTo>
                <a:lnTo>
                  <a:pt x="2860" y="2488"/>
                </a:lnTo>
                <a:lnTo>
                  <a:pt x="2825" y="2519"/>
                </a:lnTo>
                <a:lnTo>
                  <a:pt x="2788" y="2546"/>
                </a:lnTo>
                <a:lnTo>
                  <a:pt x="2764" y="2563"/>
                </a:lnTo>
                <a:lnTo>
                  <a:pt x="2740" y="2578"/>
                </a:lnTo>
                <a:lnTo>
                  <a:pt x="2713" y="2592"/>
                </a:lnTo>
                <a:lnTo>
                  <a:pt x="2688" y="2604"/>
                </a:lnTo>
                <a:lnTo>
                  <a:pt x="2662" y="2617"/>
                </a:lnTo>
                <a:lnTo>
                  <a:pt x="2636" y="2628"/>
                </a:lnTo>
                <a:lnTo>
                  <a:pt x="2610" y="2638"/>
                </a:lnTo>
                <a:lnTo>
                  <a:pt x="2582" y="2646"/>
                </a:lnTo>
                <a:lnTo>
                  <a:pt x="2554" y="2654"/>
                </a:lnTo>
                <a:lnTo>
                  <a:pt x="2527" y="2661"/>
                </a:lnTo>
                <a:lnTo>
                  <a:pt x="2499" y="2667"/>
                </a:lnTo>
                <a:lnTo>
                  <a:pt x="2470" y="2672"/>
                </a:lnTo>
                <a:lnTo>
                  <a:pt x="2441" y="2678"/>
                </a:lnTo>
                <a:lnTo>
                  <a:pt x="2412" y="2680"/>
                </a:lnTo>
                <a:lnTo>
                  <a:pt x="2384" y="2683"/>
                </a:lnTo>
                <a:lnTo>
                  <a:pt x="2354" y="2686"/>
                </a:lnTo>
                <a:lnTo>
                  <a:pt x="2325" y="2686"/>
                </a:lnTo>
                <a:lnTo>
                  <a:pt x="2296" y="2687"/>
                </a:lnTo>
                <a:lnTo>
                  <a:pt x="2267" y="2687"/>
                </a:lnTo>
                <a:lnTo>
                  <a:pt x="2237" y="2686"/>
                </a:lnTo>
                <a:lnTo>
                  <a:pt x="2179" y="2682"/>
                </a:lnTo>
                <a:lnTo>
                  <a:pt x="2119" y="2676"/>
                </a:lnTo>
                <a:lnTo>
                  <a:pt x="2060" y="2667"/>
                </a:lnTo>
                <a:lnTo>
                  <a:pt x="2002" y="2657"/>
                </a:lnTo>
                <a:lnTo>
                  <a:pt x="1944" y="2644"/>
                </a:lnTo>
                <a:lnTo>
                  <a:pt x="1887" y="2629"/>
                </a:lnTo>
                <a:lnTo>
                  <a:pt x="1830" y="2614"/>
                </a:lnTo>
                <a:lnTo>
                  <a:pt x="1775" y="2596"/>
                </a:lnTo>
                <a:lnTo>
                  <a:pt x="1720" y="2578"/>
                </a:lnTo>
                <a:lnTo>
                  <a:pt x="1663" y="2560"/>
                </a:lnTo>
                <a:lnTo>
                  <a:pt x="1553" y="2521"/>
                </a:lnTo>
                <a:lnTo>
                  <a:pt x="1442" y="2483"/>
                </a:lnTo>
                <a:lnTo>
                  <a:pt x="1387" y="2463"/>
                </a:lnTo>
                <a:lnTo>
                  <a:pt x="1332" y="2444"/>
                </a:lnTo>
                <a:lnTo>
                  <a:pt x="1276" y="2428"/>
                </a:lnTo>
                <a:lnTo>
                  <a:pt x="1221" y="2410"/>
                </a:lnTo>
                <a:lnTo>
                  <a:pt x="1165" y="2394"/>
                </a:lnTo>
                <a:lnTo>
                  <a:pt x="1108" y="2381"/>
                </a:lnTo>
                <a:lnTo>
                  <a:pt x="1051" y="2368"/>
                </a:lnTo>
                <a:lnTo>
                  <a:pt x="993" y="2357"/>
                </a:lnTo>
                <a:lnTo>
                  <a:pt x="935" y="2349"/>
                </a:lnTo>
                <a:lnTo>
                  <a:pt x="877" y="2343"/>
                </a:lnTo>
                <a:lnTo>
                  <a:pt x="847" y="2342"/>
                </a:lnTo>
                <a:lnTo>
                  <a:pt x="818" y="2341"/>
                </a:lnTo>
                <a:lnTo>
                  <a:pt x="787" y="2339"/>
                </a:lnTo>
                <a:lnTo>
                  <a:pt x="758" y="2341"/>
                </a:lnTo>
                <a:lnTo>
                  <a:pt x="728" y="2341"/>
                </a:lnTo>
                <a:lnTo>
                  <a:pt x="699" y="2343"/>
                </a:lnTo>
                <a:lnTo>
                  <a:pt x="669" y="2346"/>
                </a:lnTo>
                <a:lnTo>
                  <a:pt x="640" y="2349"/>
                </a:lnTo>
                <a:lnTo>
                  <a:pt x="611" y="2353"/>
                </a:lnTo>
                <a:lnTo>
                  <a:pt x="582" y="2358"/>
                </a:lnTo>
                <a:lnTo>
                  <a:pt x="553" y="2364"/>
                </a:lnTo>
                <a:lnTo>
                  <a:pt x="524" y="2371"/>
                </a:lnTo>
                <a:lnTo>
                  <a:pt x="496" y="2379"/>
                </a:lnTo>
                <a:lnTo>
                  <a:pt x="468" y="2387"/>
                </a:lnTo>
                <a:lnTo>
                  <a:pt x="441" y="2397"/>
                </a:lnTo>
                <a:lnTo>
                  <a:pt x="413" y="2407"/>
                </a:lnTo>
                <a:lnTo>
                  <a:pt x="387" y="2418"/>
                </a:lnTo>
                <a:lnTo>
                  <a:pt x="362" y="2430"/>
                </a:lnTo>
                <a:lnTo>
                  <a:pt x="336" y="2444"/>
                </a:lnTo>
                <a:lnTo>
                  <a:pt x="311" y="2458"/>
                </a:lnTo>
                <a:lnTo>
                  <a:pt x="287" y="2473"/>
                </a:lnTo>
                <a:lnTo>
                  <a:pt x="264" y="2488"/>
                </a:lnTo>
                <a:lnTo>
                  <a:pt x="240" y="2506"/>
                </a:lnTo>
                <a:lnTo>
                  <a:pt x="220" y="2524"/>
                </a:lnTo>
                <a:lnTo>
                  <a:pt x="198" y="2544"/>
                </a:lnTo>
                <a:lnTo>
                  <a:pt x="177" y="2563"/>
                </a:lnTo>
                <a:lnTo>
                  <a:pt x="157" y="2585"/>
                </a:lnTo>
                <a:lnTo>
                  <a:pt x="140" y="2607"/>
                </a:lnTo>
                <a:lnTo>
                  <a:pt x="126" y="2626"/>
                </a:lnTo>
                <a:lnTo>
                  <a:pt x="112" y="2644"/>
                </a:lnTo>
                <a:lnTo>
                  <a:pt x="99" y="2665"/>
                </a:lnTo>
                <a:lnTo>
                  <a:pt x="87" y="2684"/>
                </a:lnTo>
                <a:lnTo>
                  <a:pt x="76" y="2705"/>
                </a:lnTo>
                <a:lnTo>
                  <a:pt x="66" y="2726"/>
                </a:lnTo>
                <a:lnTo>
                  <a:pt x="57" y="2747"/>
                </a:lnTo>
                <a:lnTo>
                  <a:pt x="48" y="2769"/>
                </a:lnTo>
                <a:lnTo>
                  <a:pt x="40" y="2791"/>
                </a:lnTo>
                <a:lnTo>
                  <a:pt x="33" y="2813"/>
                </a:lnTo>
                <a:lnTo>
                  <a:pt x="26" y="2835"/>
                </a:lnTo>
                <a:lnTo>
                  <a:pt x="21" y="2857"/>
                </a:lnTo>
                <a:lnTo>
                  <a:pt x="15" y="2881"/>
                </a:lnTo>
                <a:lnTo>
                  <a:pt x="11" y="2903"/>
                </a:lnTo>
                <a:lnTo>
                  <a:pt x="7" y="2926"/>
                </a:lnTo>
                <a:lnTo>
                  <a:pt x="4" y="2950"/>
                </a:lnTo>
                <a:lnTo>
                  <a:pt x="1" y="2997"/>
                </a:lnTo>
                <a:lnTo>
                  <a:pt x="0" y="3044"/>
                </a:lnTo>
                <a:lnTo>
                  <a:pt x="1" y="3091"/>
                </a:lnTo>
                <a:lnTo>
                  <a:pt x="6" y="3138"/>
                </a:lnTo>
                <a:lnTo>
                  <a:pt x="12" y="3185"/>
                </a:lnTo>
                <a:lnTo>
                  <a:pt x="21" y="3231"/>
                </a:lnTo>
                <a:lnTo>
                  <a:pt x="33" y="3277"/>
                </a:lnTo>
                <a:lnTo>
                  <a:pt x="47" y="3323"/>
                </a:lnTo>
                <a:close/>
              </a:path>
            </a:pathLst>
          </a:custGeom>
          <a:gradFill>
            <a:gsLst>
              <a:gs pos="10000">
                <a:schemeClr val="accent4"/>
              </a:gs>
              <a:gs pos="100000">
                <a:schemeClr val="accent4">
                  <a:alpha val="0"/>
                </a:schemeClr>
              </a:gs>
            </a:gsLst>
            <a:lin ang="156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8" name="Полилиния 7">
            <a:extLst>
              <a:ext uri="{FF2B5EF4-FFF2-40B4-BE49-F238E27FC236}">
                <a16:creationId xmlns:a16="http://schemas.microsoft.com/office/drawing/2014/main" id="{76C16E4D-7B02-4909-82AA-DE48CB4C9F2F}"/>
              </a:ext>
            </a:extLst>
          </p:cNvPr>
          <p:cNvSpPr/>
          <p:nvPr userDrawn="1"/>
        </p:nvSpPr>
        <p:spPr>
          <a:xfrm>
            <a:off x="-23368000" y="-15646402"/>
            <a:ext cx="65024000" cy="41581392"/>
          </a:xfrm>
          <a:custGeom>
            <a:avLst/>
            <a:gdLst>
              <a:gd name="connsiteX0" fmla="*/ 23368001 w 65024000"/>
              <a:gd name="connsiteY0" fmla="*/ 15646402 h 41581392"/>
              <a:gd name="connsiteX1" fmla="*/ 23368001 w 65024000"/>
              <a:gd name="connsiteY1" fmla="*/ 25934985 h 41581392"/>
              <a:gd name="connsiteX2" fmla="*/ 41656000 w 65024000"/>
              <a:gd name="connsiteY2" fmla="*/ 25934985 h 41581392"/>
              <a:gd name="connsiteX3" fmla="*/ 41656000 w 65024000"/>
              <a:gd name="connsiteY3" fmla="*/ 15646402 h 41581392"/>
              <a:gd name="connsiteX4" fmla="*/ 0 w 65024000"/>
              <a:gd name="connsiteY4" fmla="*/ 0 h 41581392"/>
              <a:gd name="connsiteX5" fmla="*/ 65024000 w 65024000"/>
              <a:gd name="connsiteY5" fmla="*/ 0 h 41581392"/>
              <a:gd name="connsiteX6" fmla="*/ 65024000 w 65024000"/>
              <a:gd name="connsiteY6" fmla="*/ 41581392 h 41581392"/>
              <a:gd name="connsiteX7" fmla="*/ 0 w 65024000"/>
              <a:gd name="connsiteY7" fmla="*/ 41581392 h 415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24000" h="41581392">
                <a:moveTo>
                  <a:pt x="23368001" y="15646402"/>
                </a:moveTo>
                <a:lnTo>
                  <a:pt x="23368001" y="25934985"/>
                </a:lnTo>
                <a:lnTo>
                  <a:pt x="41656000" y="25934985"/>
                </a:lnTo>
                <a:lnTo>
                  <a:pt x="41656000" y="15646402"/>
                </a:lnTo>
                <a:close/>
                <a:moveTo>
                  <a:pt x="0" y="0"/>
                </a:moveTo>
                <a:lnTo>
                  <a:pt x="65024000" y="0"/>
                </a:lnTo>
                <a:lnTo>
                  <a:pt x="65024000" y="41581392"/>
                </a:lnTo>
                <a:lnTo>
                  <a:pt x="0" y="41581392"/>
                </a:lnTo>
                <a:close/>
              </a:path>
            </a:pathLst>
          </a:cu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5" name="Рисунок 2"/>
          <p:cNvSpPr>
            <a:spLocks noGrp="1"/>
          </p:cNvSpPr>
          <p:nvPr>
            <p:ph type="pic" sz="quarter" idx="10"/>
          </p:nvPr>
        </p:nvSpPr>
        <p:spPr>
          <a:xfrm>
            <a:off x="1723660" y="1691300"/>
            <a:ext cx="6905990" cy="6905988"/>
          </a:xfrm>
          <a:prstGeom prst="ellipse">
            <a:avLst/>
          </a:prstGeom>
          <a:solidFill>
            <a:srgbClr val="E6E6E6"/>
          </a:solidFill>
          <a:ln>
            <a:noFill/>
          </a:ln>
          <a:effectLst/>
        </p:spPr>
        <p:txBody>
          <a:bodyPr vert="horz" wrap="square" lIns="91440" tIns="45720" rIns="91440" bIns="45720" numCol="1" anchor="t" anchorCtr="0" compatLnSpc="1">
            <a:prstTxWarp prst="textNoShape">
              <a:avLst/>
            </a:prstTxWarp>
          </a:bodyPr>
          <a:lstStyle>
            <a:lvl1pPr>
              <a:defRPr lang="en-US" sz="100">
                <a:solidFill>
                  <a:srgbClr val="E6E6E6"/>
                </a:solidFill>
              </a:defRPr>
            </a:lvl1pPr>
          </a:lstStyle>
          <a:p>
            <a:pPr lvl="0"/>
            <a:endParaRPr lang="en-US"/>
          </a:p>
        </p:txBody>
      </p:sp>
    </p:spTree>
    <p:extLst>
      <p:ext uri="{BB962C8B-B14F-4D97-AF65-F5344CB8AC3E}">
        <p14:creationId xmlns:p14="http://schemas.microsoft.com/office/powerpoint/2010/main" val="53171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rvices (26-09-22)-15">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1"/>
            <a:ext cx="7867031" cy="2572146"/>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p:cNvSpPr>
            <a:spLocks noGrp="1"/>
          </p:cNvSpPr>
          <p:nvPr>
            <p:ph type="pic" sz="quarter" idx="14"/>
          </p:nvPr>
        </p:nvSpPr>
        <p:spPr>
          <a:xfrm>
            <a:off x="0" y="2572148"/>
            <a:ext cx="7867031" cy="2572146"/>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Picture Placeholder 2"/>
          <p:cNvSpPr>
            <a:spLocks noGrp="1"/>
          </p:cNvSpPr>
          <p:nvPr>
            <p:ph type="pic" sz="quarter" idx="15"/>
          </p:nvPr>
        </p:nvSpPr>
        <p:spPr>
          <a:xfrm>
            <a:off x="0" y="5144294"/>
            <a:ext cx="7867031" cy="2572146"/>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Picture Placeholder 2"/>
          <p:cNvSpPr>
            <a:spLocks noGrp="1"/>
          </p:cNvSpPr>
          <p:nvPr>
            <p:ph type="pic" sz="quarter" idx="16"/>
          </p:nvPr>
        </p:nvSpPr>
        <p:spPr>
          <a:xfrm>
            <a:off x="0" y="7716441"/>
            <a:ext cx="7867031" cy="2572146"/>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07935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melines 23">
    <p:spTree>
      <p:nvGrpSpPr>
        <p:cNvPr id="1" name=""/>
        <p:cNvGrpSpPr/>
        <p:nvPr/>
      </p:nvGrpSpPr>
      <p:grpSpPr>
        <a:xfrm>
          <a:off x="0" y="0"/>
          <a:ext cx="0" cy="0"/>
          <a:chOff x="0" y="0"/>
          <a:chExt cx="0" cy="0"/>
        </a:xfrm>
      </p:grpSpPr>
      <p:sp>
        <p:nvSpPr>
          <p:cNvPr id="13" name="Рисунок 6"/>
          <p:cNvSpPr>
            <a:spLocks noGrp="1"/>
          </p:cNvSpPr>
          <p:nvPr>
            <p:ph type="pic" sz="quarter" idx="14"/>
          </p:nvPr>
        </p:nvSpPr>
        <p:spPr>
          <a:xfrm>
            <a:off x="1220106" y="3143250"/>
            <a:ext cx="3216206" cy="4008976"/>
          </a:xfrm>
          <a:custGeom>
            <a:avLst/>
            <a:gdLst>
              <a:gd name="connsiteX0" fmla="*/ 0 w 3216206"/>
              <a:gd name="connsiteY0" fmla="*/ 0 h 4008976"/>
              <a:gd name="connsiteX1" fmla="*/ 3216206 w 3216206"/>
              <a:gd name="connsiteY1" fmla="*/ 2004488 h 4008976"/>
              <a:gd name="connsiteX2" fmla="*/ 0 w 3216206"/>
              <a:gd name="connsiteY2" fmla="*/ 4008976 h 4008976"/>
            </a:gdLst>
            <a:ahLst/>
            <a:cxnLst>
              <a:cxn ang="0">
                <a:pos x="connsiteX0" y="connsiteY0"/>
              </a:cxn>
              <a:cxn ang="0">
                <a:pos x="connsiteX1" y="connsiteY1"/>
              </a:cxn>
              <a:cxn ang="0">
                <a:pos x="connsiteX2" y="connsiteY2"/>
              </a:cxn>
            </a:cxnLst>
            <a:rect l="l" t="t" r="r" b="b"/>
            <a:pathLst>
              <a:path w="3216206" h="4008976">
                <a:moveTo>
                  <a:pt x="0" y="0"/>
                </a:moveTo>
                <a:lnTo>
                  <a:pt x="3216206" y="2004488"/>
                </a:lnTo>
                <a:lnTo>
                  <a:pt x="0" y="4008976"/>
                </a:lnTo>
                <a:close/>
              </a:path>
            </a:pathLst>
          </a:custGeom>
          <a:solidFill>
            <a:schemeClr val="bg1">
              <a:lumMod val="20000"/>
              <a:lumOff val="80000"/>
            </a:schemeClr>
          </a:solidFill>
          <a:ln w="254000">
            <a:noFill/>
            <a:miter lim="800000"/>
          </a:ln>
          <a:effectLst>
            <a:outerShdw blurRad="1143000" dist="38100" dir="5400000" sx="109000" sy="109000" algn="t" rotWithShape="0">
              <a:prstClr val="black">
                <a:alpha val="36000"/>
              </a:prstClr>
            </a:outerShdw>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14" name="Рисунок 6"/>
          <p:cNvSpPr>
            <a:spLocks noGrp="1"/>
          </p:cNvSpPr>
          <p:nvPr>
            <p:ph type="pic" sz="quarter" idx="15"/>
          </p:nvPr>
        </p:nvSpPr>
        <p:spPr>
          <a:xfrm>
            <a:off x="5141525" y="3143250"/>
            <a:ext cx="3216206" cy="4008976"/>
          </a:xfrm>
          <a:custGeom>
            <a:avLst/>
            <a:gdLst>
              <a:gd name="connsiteX0" fmla="*/ 0 w 3216206"/>
              <a:gd name="connsiteY0" fmla="*/ 0 h 4008976"/>
              <a:gd name="connsiteX1" fmla="*/ 3216206 w 3216206"/>
              <a:gd name="connsiteY1" fmla="*/ 2004488 h 4008976"/>
              <a:gd name="connsiteX2" fmla="*/ 0 w 3216206"/>
              <a:gd name="connsiteY2" fmla="*/ 4008976 h 4008976"/>
            </a:gdLst>
            <a:ahLst/>
            <a:cxnLst>
              <a:cxn ang="0">
                <a:pos x="connsiteX0" y="connsiteY0"/>
              </a:cxn>
              <a:cxn ang="0">
                <a:pos x="connsiteX1" y="connsiteY1"/>
              </a:cxn>
              <a:cxn ang="0">
                <a:pos x="connsiteX2" y="connsiteY2"/>
              </a:cxn>
            </a:cxnLst>
            <a:rect l="l" t="t" r="r" b="b"/>
            <a:pathLst>
              <a:path w="3216206" h="4008976">
                <a:moveTo>
                  <a:pt x="0" y="0"/>
                </a:moveTo>
                <a:lnTo>
                  <a:pt x="3216206" y="2004488"/>
                </a:lnTo>
                <a:lnTo>
                  <a:pt x="0" y="4008976"/>
                </a:lnTo>
                <a:close/>
              </a:path>
            </a:pathLst>
          </a:custGeom>
          <a:solidFill>
            <a:schemeClr val="bg1">
              <a:lumMod val="20000"/>
              <a:lumOff val="80000"/>
            </a:schemeClr>
          </a:solidFill>
          <a:ln w="254000">
            <a:noFill/>
            <a:miter lim="800000"/>
          </a:ln>
          <a:effectLst>
            <a:outerShdw blurRad="1143000" dist="38100" dir="5400000" sx="109000" sy="109000" algn="t" rotWithShape="0">
              <a:prstClr val="black">
                <a:alpha val="36000"/>
              </a:prstClr>
            </a:outerShdw>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15" name="Рисунок 6"/>
          <p:cNvSpPr>
            <a:spLocks noGrp="1"/>
          </p:cNvSpPr>
          <p:nvPr>
            <p:ph type="pic" sz="quarter" idx="16"/>
          </p:nvPr>
        </p:nvSpPr>
        <p:spPr>
          <a:xfrm>
            <a:off x="9062944" y="3143250"/>
            <a:ext cx="3216206" cy="4008976"/>
          </a:xfrm>
          <a:custGeom>
            <a:avLst/>
            <a:gdLst>
              <a:gd name="connsiteX0" fmla="*/ 0 w 3216206"/>
              <a:gd name="connsiteY0" fmla="*/ 0 h 4008976"/>
              <a:gd name="connsiteX1" fmla="*/ 3216206 w 3216206"/>
              <a:gd name="connsiteY1" fmla="*/ 2004488 h 4008976"/>
              <a:gd name="connsiteX2" fmla="*/ 0 w 3216206"/>
              <a:gd name="connsiteY2" fmla="*/ 4008976 h 4008976"/>
            </a:gdLst>
            <a:ahLst/>
            <a:cxnLst>
              <a:cxn ang="0">
                <a:pos x="connsiteX0" y="connsiteY0"/>
              </a:cxn>
              <a:cxn ang="0">
                <a:pos x="connsiteX1" y="connsiteY1"/>
              </a:cxn>
              <a:cxn ang="0">
                <a:pos x="connsiteX2" y="connsiteY2"/>
              </a:cxn>
            </a:cxnLst>
            <a:rect l="l" t="t" r="r" b="b"/>
            <a:pathLst>
              <a:path w="3216206" h="4008976">
                <a:moveTo>
                  <a:pt x="0" y="0"/>
                </a:moveTo>
                <a:lnTo>
                  <a:pt x="3216206" y="2004488"/>
                </a:lnTo>
                <a:lnTo>
                  <a:pt x="0" y="4008976"/>
                </a:lnTo>
                <a:close/>
              </a:path>
            </a:pathLst>
          </a:custGeom>
          <a:solidFill>
            <a:schemeClr val="bg1">
              <a:lumMod val="20000"/>
              <a:lumOff val="80000"/>
            </a:schemeClr>
          </a:solidFill>
          <a:ln w="254000">
            <a:noFill/>
            <a:miter lim="800000"/>
          </a:ln>
          <a:effectLst>
            <a:outerShdw blurRad="1143000" dist="38100" dir="5400000" sx="109000" sy="109000" algn="t" rotWithShape="0">
              <a:prstClr val="black">
                <a:alpha val="36000"/>
              </a:prstClr>
            </a:outerShdw>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19" name="Рисунок 6"/>
          <p:cNvSpPr>
            <a:spLocks noGrp="1"/>
          </p:cNvSpPr>
          <p:nvPr>
            <p:ph type="pic" sz="quarter" idx="17"/>
          </p:nvPr>
        </p:nvSpPr>
        <p:spPr>
          <a:xfrm>
            <a:off x="12984363" y="3143250"/>
            <a:ext cx="3216206" cy="4008976"/>
          </a:xfrm>
          <a:custGeom>
            <a:avLst/>
            <a:gdLst>
              <a:gd name="connsiteX0" fmla="*/ 0 w 3216206"/>
              <a:gd name="connsiteY0" fmla="*/ 0 h 4008976"/>
              <a:gd name="connsiteX1" fmla="*/ 3216206 w 3216206"/>
              <a:gd name="connsiteY1" fmla="*/ 2004488 h 4008976"/>
              <a:gd name="connsiteX2" fmla="*/ 0 w 3216206"/>
              <a:gd name="connsiteY2" fmla="*/ 4008976 h 4008976"/>
            </a:gdLst>
            <a:ahLst/>
            <a:cxnLst>
              <a:cxn ang="0">
                <a:pos x="connsiteX0" y="connsiteY0"/>
              </a:cxn>
              <a:cxn ang="0">
                <a:pos x="connsiteX1" y="connsiteY1"/>
              </a:cxn>
              <a:cxn ang="0">
                <a:pos x="connsiteX2" y="connsiteY2"/>
              </a:cxn>
            </a:cxnLst>
            <a:rect l="l" t="t" r="r" b="b"/>
            <a:pathLst>
              <a:path w="3216206" h="4008976">
                <a:moveTo>
                  <a:pt x="0" y="0"/>
                </a:moveTo>
                <a:lnTo>
                  <a:pt x="3216206" y="2004488"/>
                </a:lnTo>
                <a:lnTo>
                  <a:pt x="0" y="4008976"/>
                </a:lnTo>
                <a:close/>
              </a:path>
            </a:pathLst>
          </a:custGeom>
          <a:solidFill>
            <a:schemeClr val="bg1">
              <a:lumMod val="20000"/>
              <a:lumOff val="80000"/>
            </a:schemeClr>
          </a:solidFill>
          <a:ln w="254000">
            <a:noFill/>
            <a:miter lim="800000"/>
          </a:ln>
          <a:effectLst>
            <a:outerShdw blurRad="1143000" dist="38100" dir="5400000" sx="109000" sy="109000" algn="t" rotWithShape="0">
              <a:prstClr val="black">
                <a:alpha val="36000"/>
              </a:prstClr>
            </a:outerShdw>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172226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ables BG2">
    <p:spTree>
      <p:nvGrpSpPr>
        <p:cNvPr id="1" name=""/>
        <p:cNvGrpSpPr/>
        <p:nvPr/>
      </p:nvGrpSpPr>
      <p:grpSpPr>
        <a:xfrm>
          <a:off x="0" y="0"/>
          <a:ext cx="0" cy="0"/>
          <a:chOff x="0" y="0"/>
          <a:chExt cx="0" cy="0"/>
        </a:xfrm>
      </p:grpSpPr>
      <p:sp>
        <p:nvSpPr>
          <p:cNvPr id="22" name="Прямоугольник 21">
            <a:extLst>
              <a:ext uri="{FF2B5EF4-FFF2-40B4-BE49-F238E27FC236}">
                <a16:creationId xmlns:a16="http://schemas.microsoft.com/office/drawing/2014/main" id="{51138FC6-B5A8-4B07-BDCF-2DB797B87315}"/>
              </a:ext>
            </a:extLst>
          </p:cNvPr>
          <p:cNvSpPr/>
          <p:nvPr userDrawn="1"/>
        </p:nvSpPr>
        <p:spPr>
          <a:xfrm rot="10800000">
            <a:off x="0" y="0"/>
            <a:ext cx="18288000" cy="10288588"/>
          </a:xfrm>
          <a:prstGeom prst="rect">
            <a:avLst/>
          </a:prstGeom>
          <a:gradFill flip="none" rotWithShape="1">
            <a:gsLst>
              <a:gs pos="6000">
                <a:schemeClr val="accent4"/>
              </a:gs>
              <a:gs pos="51000">
                <a:schemeClr val="accent4"/>
              </a:gs>
              <a:gs pos="100000">
                <a:schemeClr val="accent4">
                  <a:lumMod val="75000"/>
                </a:schemeClr>
              </a:gs>
            </a:gsLst>
            <a:lin ang="12600000" scaled="0"/>
            <a:tileRect/>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23" name="Полилиния 7">
            <a:extLst>
              <a:ext uri="{FF2B5EF4-FFF2-40B4-BE49-F238E27FC236}">
                <a16:creationId xmlns:a16="http://schemas.microsoft.com/office/drawing/2014/main" id="{B97ADAAE-CF0D-4EB1-AD17-E3CF1FDFC314}"/>
              </a:ext>
            </a:extLst>
          </p:cNvPr>
          <p:cNvSpPr/>
          <p:nvPr userDrawn="1"/>
        </p:nvSpPr>
        <p:spPr>
          <a:xfrm>
            <a:off x="-23368000" y="-15646402"/>
            <a:ext cx="65024000" cy="41581392"/>
          </a:xfrm>
          <a:custGeom>
            <a:avLst/>
            <a:gdLst>
              <a:gd name="connsiteX0" fmla="*/ 23368001 w 65024000"/>
              <a:gd name="connsiteY0" fmla="*/ 15646402 h 41581392"/>
              <a:gd name="connsiteX1" fmla="*/ 23368001 w 65024000"/>
              <a:gd name="connsiteY1" fmla="*/ 25934985 h 41581392"/>
              <a:gd name="connsiteX2" fmla="*/ 41656000 w 65024000"/>
              <a:gd name="connsiteY2" fmla="*/ 25934985 h 41581392"/>
              <a:gd name="connsiteX3" fmla="*/ 41656000 w 65024000"/>
              <a:gd name="connsiteY3" fmla="*/ 15646402 h 41581392"/>
              <a:gd name="connsiteX4" fmla="*/ 0 w 65024000"/>
              <a:gd name="connsiteY4" fmla="*/ 0 h 41581392"/>
              <a:gd name="connsiteX5" fmla="*/ 65024000 w 65024000"/>
              <a:gd name="connsiteY5" fmla="*/ 0 h 41581392"/>
              <a:gd name="connsiteX6" fmla="*/ 65024000 w 65024000"/>
              <a:gd name="connsiteY6" fmla="*/ 41581392 h 41581392"/>
              <a:gd name="connsiteX7" fmla="*/ 0 w 65024000"/>
              <a:gd name="connsiteY7" fmla="*/ 41581392 h 415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24000" h="41581392">
                <a:moveTo>
                  <a:pt x="23368001" y="15646402"/>
                </a:moveTo>
                <a:lnTo>
                  <a:pt x="23368001" y="25934985"/>
                </a:lnTo>
                <a:lnTo>
                  <a:pt x="41656000" y="25934985"/>
                </a:lnTo>
                <a:lnTo>
                  <a:pt x="41656000" y="15646402"/>
                </a:lnTo>
                <a:close/>
                <a:moveTo>
                  <a:pt x="0" y="0"/>
                </a:moveTo>
                <a:lnTo>
                  <a:pt x="65024000" y="0"/>
                </a:lnTo>
                <a:lnTo>
                  <a:pt x="65024000" y="41581392"/>
                </a:lnTo>
                <a:lnTo>
                  <a:pt x="0" y="41581392"/>
                </a:lnTo>
                <a:close/>
              </a:path>
            </a:pathLst>
          </a:cu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24" name="Полилиния: фигура 23">
            <a:extLst>
              <a:ext uri="{FF2B5EF4-FFF2-40B4-BE49-F238E27FC236}">
                <a16:creationId xmlns:a16="http://schemas.microsoft.com/office/drawing/2014/main" id="{FD9C4E07-9884-41BB-A0BB-A6C352290FF6}"/>
              </a:ext>
            </a:extLst>
          </p:cNvPr>
          <p:cNvSpPr>
            <a:spLocks/>
          </p:cNvSpPr>
          <p:nvPr userDrawn="1"/>
        </p:nvSpPr>
        <p:spPr bwMode="auto">
          <a:xfrm rot="10221303">
            <a:off x="-3641011" y="-2444264"/>
            <a:ext cx="24402776" cy="12123374"/>
          </a:xfrm>
          <a:custGeom>
            <a:avLst/>
            <a:gdLst>
              <a:gd name="connsiteX0" fmla="*/ 9787536 w 18201590"/>
              <a:gd name="connsiteY0" fmla="*/ 50643 h 9042606"/>
              <a:gd name="connsiteX1" fmla="*/ 9861853 w 18201590"/>
              <a:gd name="connsiteY1" fmla="*/ 21914 h 9042606"/>
              <a:gd name="connsiteX2" fmla="*/ 9915492 w 18201590"/>
              <a:gd name="connsiteY2" fmla="*/ 0 h 9042606"/>
              <a:gd name="connsiteX3" fmla="*/ 9861852 w 18201590"/>
              <a:gd name="connsiteY3" fmla="*/ 21915 h 9042606"/>
              <a:gd name="connsiteX4" fmla="*/ 9647348 w 18201590"/>
              <a:gd name="connsiteY4" fmla="*/ 104310 h 9042606"/>
              <a:gd name="connsiteX5" fmla="*/ 9657970 w 18201590"/>
              <a:gd name="connsiteY5" fmla="*/ 100728 h 9042606"/>
              <a:gd name="connsiteX6" fmla="*/ 9787536 w 18201590"/>
              <a:gd name="connsiteY6" fmla="*/ 50643 h 9042606"/>
              <a:gd name="connsiteX7" fmla="*/ 9657972 w 18201590"/>
              <a:gd name="connsiteY7" fmla="*/ 100729 h 9042606"/>
              <a:gd name="connsiteX8" fmla="*/ 14114297 w 18201590"/>
              <a:gd name="connsiteY8" fmla="*/ 9042606 h 9042606"/>
              <a:gd name="connsiteX9" fmla="*/ 0 w 18201590"/>
              <a:gd name="connsiteY9" fmla="*/ 6643960 h 9042606"/>
              <a:gd name="connsiteX10" fmla="*/ 125031 w 18201590"/>
              <a:gd name="connsiteY10" fmla="*/ 6540691 h 9042606"/>
              <a:gd name="connsiteX11" fmla="*/ 502060 w 18201590"/>
              <a:gd name="connsiteY11" fmla="*/ 6238619 h 9042606"/>
              <a:gd name="connsiteX12" fmla="*/ 690024 w 18201590"/>
              <a:gd name="connsiteY12" fmla="*/ 6092647 h 9042606"/>
              <a:gd name="connsiteX13" fmla="*/ 881800 w 18201590"/>
              <a:gd name="connsiteY13" fmla="*/ 5949151 h 9042606"/>
              <a:gd name="connsiteX14" fmla="*/ 1068675 w 18201590"/>
              <a:gd name="connsiteY14" fmla="*/ 5813300 h 9042606"/>
              <a:gd name="connsiteX15" fmla="*/ 1263163 w 18201590"/>
              <a:gd name="connsiteY15" fmla="*/ 5682407 h 9042606"/>
              <a:gd name="connsiteX16" fmla="*/ 1456563 w 18201590"/>
              <a:gd name="connsiteY16" fmla="*/ 5561638 h 9042606"/>
              <a:gd name="connsiteX17" fmla="*/ 1653767 w 18201590"/>
              <a:gd name="connsiteY17" fmla="*/ 5443340 h 9042606"/>
              <a:gd name="connsiteX18" fmla="*/ 1849877 w 18201590"/>
              <a:gd name="connsiteY18" fmla="*/ 5335171 h 9042606"/>
              <a:gd name="connsiteX19" fmla="*/ 2051149 w 18201590"/>
              <a:gd name="connsiteY19" fmla="*/ 5235779 h 9042606"/>
              <a:gd name="connsiteX20" fmla="*/ 2248882 w 18201590"/>
              <a:gd name="connsiteY20" fmla="*/ 5150333 h 9042606"/>
              <a:gd name="connsiteX21" fmla="*/ 2454227 w 18201590"/>
              <a:gd name="connsiteY21" fmla="*/ 5069841 h 9042606"/>
              <a:gd name="connsiteX22" fmla="*/ 2660518 w 18201590"/>
              <a:gd name="connsiteY22" fmla="*/ 5008923 h 9042606"/>
              <a:gd name="connsiteX23" fmla="*/ 2871973 w 18201590"/>
              <a:gd name="connsiteY23" fmla="*/ 4956781 h 9042606"/>
              <a:gd name="connsiteX24" fmla="*/ 3083009 w 18201590"/>
              <a:gd name="connsiteY24" fmla="*/ 4917916 h 9042606"/>
              <a:gd name="connsiteX25" fmla="*/ 3299212 w 18201590"/>
              <a:gd name="connsiteY25" fmla="*/ 4887825 h 9042606"/>
              <a:gd name="connsiteX26" fmla="*/ 3513230 w 18201590"/>
              <a:gd name="connsiteY26" fmla="*/ 4877986 h 9042606"/>
              <a:gd name="connsiteX27" fmla="*/ 3734861 w 18201590"/>
              <a:gd name="connsiteY27" fmla="*/ 4873096 h 9042606"/>
              <a:gd name="connsiteX28" fmla="*/ 3956079 w 18201590"/>
              <a:gd name="connsiteY28" fmla="*/ 4881484 h 9042606"/>
              <a:gd name="connsiteX29" fmla="*/ 4182462 w 18201590"/>
              <a:gd name="connsiteY29" fmla="*/ 4898643 h 9042606"/>
              <a:gd name="connsiteX30" fmla="*/ 4407750 w 18201590"/>
              <a:gd name="connsiteY30" fmla="*/ 4925930 h 9042606"/>
              <a:gd name="connsiteX31" fmla="*/ 4636846 w 18201590"/>
              <a:gd name="connsiteY31" fmla="*/ 4955694 h 9042606"/>
              <a:gd name="connsiteX32" fmla="*/ 4864848 w 18201590"/>
              <a:gd name="connsiteY32" fmla="*/ 4995581 h 9042606"/>
              <a:gd name="connsiteX33" fmla="*/ 5094211 w 18201590"/>
              <a:gd name="connsiteY33" fmla="*/ 5041774 h 9042606"/>
              <a:gd name="connsiteX34" fmla="*/ 5324931 w 18201590"/>
              <a:gd name="connsiteY34" fmla="*/ 5094261 h 9042606"/>
              <a:gd name="connsiteX35" fmla="*/ 5559452 w 18201590"/>
              <a:gd name="connsiteY35" fmla="*/ 5149225 h 9042606"/>
              <a:gd name="connsiteX36" fmla="*/ 6027411 w 18201590"/>
              <a:gd name="connsiteY36" fmla="*/ 5269280 h 9042606"/>
              <a:gd name="connsiteX37" fmla="*/ 6496723 w 18201590"/>
              <a:gd name="connsiteY37" fmla="*/ 5395636 h 9042606"/>
              <a:gd name="connsiteX38" fmla="*/ 6962909 w 18201590"/>
              <a:gd name="connsiteY38" fmla="*/ 5522663 h 9042606"/>
              <a:gd name="connsiteX39" fmla="*/ 7430865 w 18201590"/>
              <a:gd name="connsiteY39" fmla="*/ 5642718 h 9042606"/>
              <a:gd name="connsiteX40" fmla="*/ 7661582 w 18201590"/>
              <a:gd name="connsiteY40" fmla="*/ 5695206 h 9042606"/>
              <a:gd name="connsiteX41" fmla="*/ 7895427 w 18201590"/>
              <a:gd name="connsiteY41" fmla="*/ 5747022 h 9042606"/>
              <a:gd name="connsiteX42" fmla="*/ 8122335 w 18201590"/>
              <a:gd name="connsiteY42" fmla="*/ 5797033 h 9042606"/>
              <a:gd name="connsiteX43" fmla="*/ 8353467 w 18201590"/>
              <a:gd name="connsiteY43" fmla="*/ 5836246 h 9042606"/>
              <a:gd name="connsiteX44" fmla="*/ 8579434 w 18201590"/>
              <a:gd name="connsiteY44" fmla="*/ 5866686 h 9042606"/>
              <a:gd name="connsiteX45" fmla="*/ 8807852 w 18201590"/>
              <a:gd name="connsiteY45" fmla="*/ 5893297 h 9042606"/>
              <a:gd name="connsiteX46" fmla="*/ 9030428 w 18201590"/>
              <a:gd name="connsiteY46" fmla="*/ 5907985 h 9042606"/>
              <a:gd name="connsiteX47" fmla="*/ 9255453 w 18201590"/>
              <a:gd name="connsiteY47" fmla="*/ 5918847 h 9042606"/>
              <a:gd name="connsiteX48" fmla="*/ 9470827 w 18201590"/>
              <a:gd name="connsiteY48" fmla="*/ 5915307 h 9042606"/>
              <a:gd name="connsiteX49" fmla="*/ 9689746 w 18201590"/>
              <a:gd name="connsiteY49" fmla="*/ 5897816 h 9042606"/>
              <a:gd name="connsiteX50" fmla="*/ 9904172 w 18201590"/>
              <a:gd name="connsiteY50" fmla="*/ 5874705 h 9042606"/>
              <a:gd name="connsiteX51" fmla="*/ 10118341 w 18201590"/>
              <a:gd name="connsiteY51" fmla="*/ 5835162 h 9042606"/>
              <a:gd name="connsiteX52" fmla="*/ 10326666 w 18201590"/>
              <a:gd name="connsiteY52" fmla="*/ 5783695 h 9042606"/>
              <a:gd name="connsiteX53" fmla="*/ 10534726 w 18201590"/>
              <a:gd name="connsiteY53" fmla="*/ 5715801 h 9042606"/>
              <a:gd name="connsiteX54" fmla="*/ 10735171 w 18201590"/>
              <a:gd name="connsiteY54" fmla="*/ 5642959 h 9042606"/>
              <a:gd name="connsiteX55" fmla="*/ 10939162 w 18201590"/>
              <a:gd name="connsiteY55" fmla="*/ 5556166 h 9042606"/>
              <a:gd name="connsiteX56" fmla="*/ 11136626 w 18201590"/>
              <a:gd name="connsiteY56" fmla="*/ 5454294 h 9042606"/>
              <a:gd name="connsiteX57" fmla="*/ 11336545 w 18201590"/>
              <a:gd name="connsiteY57" fmla="*/ 5348601 h 9042606"/>
              <a:gd name="connsiteX58" fmla="*/ 11530619 w 18201590"/>
              <a:gd name="connsiteY58" fmla="*/ 5230980 h 9042606"/>
              <a:gd name="connsiteX59" fmla="*/ 11727146 w 18201590"/>
              <a:gd name="connsiteY59" fmla="*/ 5109535 h 9042606"/>
              <a:gd name="connsiteX60" fmla="*/ 11918507 w 18201590"/>
              <a:gd name="connsiteY60" fmla="*/ 4979314 h 9042606"/>
              <a:gd name="connsiteX61" fmla="*/ 12107835 w 18201590"/>
              <a:gd name="connsiteY61" fmla="*/ 4839641 h 9042606"/>
              <a:gd name="connsiteX62" fmla="*/ 12296474 w 18201590"/>
              <a:gd name="connsiteY62" fmla="*/ 4696820 h 9042606"/>
              <a:gd name="connsiteX63" fmla="*/ 12488252 w 18201590"/>
              <a:gd name="connsiteY63" fmla="*/ 4553324 h 9042606"/>
              <a:gd name="connsiteX64" fmla="*/ 12865277 w 18201590"/>
              <a:gd name="connsiteY64" fmla="*/ 4251254 h 9042606"/>
              <a:gd name="connsiteX65" fmla="*/ 13240947 w 18201590"/>
              <a:gd name="connsiteY65" fmla="*/ 3942884 h 9042606"/>
              <a:gd name="connsiteX66" fmla="*/ 13613493 w 18201590"/>
              <a:gd name="connsiteY66" fmla="*/ 3635191 h 9042606"/>
              <a:gd name="connsiteX67" fmla="*/ 13990521 w 18201590"/>
              <a:gd name="connsiteY67" fmla="*/ 3333121 h 9042606"/>
              <a:gd name="connsiteX68" fmla="*/ 14178489 w 18201590"/>
              <a:gd name="connsiteY68" fmla="*/ 3187146 h 9042606"/>
              <a:gd name="connsiteX69" fmla="*/ 14370265 w 18201590"/>
              <a:gd name="connsiteY69" fmla="*/ 3043652 h 9042606"/>
              <a:gd name="connsiteX70" fmla="*/ 14557135 w 18201590"/>
              <a:gd name="connsiteY70" fmla="*/ 2907802 h 9042606"/>
              <a:gd name="connsiteX71" fmla="*/ 14751627 w 18201590"/>
              <a:gd name="connsiteY71" fmla="*/ 2776908 h 9042606"/>
              <a:gd name="connsiteX72" fmla="*/ 14945021 w 18201590"/>
              <a:gd name="connsiteY72" fmla="*/ 2656137 h 9042606"/>
              <a:gd name="connsiteX73" fmla="*/ 15142227 w 18201590"/>
              <a:gd name="connsiteY73" fmla="*/ 2537842 h 9042606"/>
              <a:gd name="connsiteX74" fmla="*/ 15338339 w 18201590"/>
              <a:gd name="connsiteY74" fmla="*/ 2429674 h 9042606"/>
              <a:gd name="connsiteX75" fmla="*/ 15539613 w 18201590"/>
              <a:gd name="connsiteY75" fmla="*/ 2330278 h 9042606"/>
              <a:gd name="connsiteX76" fmla="*/ 15737343 w 18201590"/>
              <a:gd name="connsiteY76" fmla="*/ 2244833 h 9042606"/>
              <a:gd name="connsiteX77" fmla="*/ 15942689 w 18201590"/>
              <a:gd name="connsiteY77" fmla="*/ 2164341 h 9042606"/>
              <a:gd name="connsiteX78" fmla="*/ 16148975 w 18201590"/>
              <a:gd name="connsiteY78" fmla="*/ 2103424 h 9042606"/>
              <a:gd name="connsiteX79" fmla="*/ 16360435 w 18201590"/>
              <a:gd name="connsiteY79" fmla="*/ 2051283 h 9042606"/>
              <a:gd name="connsiteX80" fmla="*/ 16571469 w 18201590"/>
              <a:gd name="connsiteY80" fmla="*/ 2012415 h 9042606"/>
              <a:gd name="connsiteX81" fmla="*/ 16787675 w 18201590"/>
              <a:gd name="connsiteY81" fmla="*/ 1982324 h 9042606"/>
              <a:gd name="connsiteX82" fmla="*/ 17001687 w 18201590"/>
              <a:gd name="connsiteY82" fmla="*/ 1972486 h 9042606"/>
              <a:gd name="connsiteX83" fmla="*/ 17223324 w 18201590"/>
              <a:gd name="connsiteY83" fmla="*/ 1967595 h 9042606"/>
              <a:gd name="connsiteX84" fmla="*/ 17444539 w 18201590"/>
              <a:gd name="connsiteY84" fmla="*/ 1975984 h 9042606"/>
              <a:gd name="connsiteX85" fmla="*/ 17670921 w 18201590"/>
              <a:gd name="connsiteY85" fmla="*/ 1993145 h 9042606"/>
              <a:gd name="connsiteX86" fmla="*/ 17896209 w 18201590"/>
              <a:gd name="connsiteY86" fmla="*/ 2020431 h 9042606"/>
              <a:gd name="connsiteX87" fmla="*/ 18125311 w 18201590"/>
              <a:gd name="connsiteY87" fmla="*/ 2050194 h 9042606"/>
              <a:gd name="connsiteX88" fmla="*/ 18201590 w 18201590"/>
              <a:gd name="connsiteY88" fmla="*/ 2063540 h 9042606"/>
              <a:gd name="connsiteX89" fmla="*/ 17165685 w 18201590"/>
              <a:gd name="connsiteY89" fmla="*/ 8159095 h 9042606"/>
              <a:gd name="connsiteX90" fmla="*/ 16971803 w 18201590"/>
              <a:gd name="connsiteY90" fmla="*/ 8153270 h 9042606"/>
              <a:gd name="connsiteX91" fmla="*/ 16754111 w 18201590"/>
              <a:gd name="connsiteY91" fmla="*/ 8159714 h 9042606"/>
              <a:gd name="connsiteX92" fmla="*/ 16539619 w 18201590"/>
              <a:gd name="connsiteY92" fmla="*/ 8175825 h 9042606"/>
              <a:gd name="connsiteX93" fmla="*/ 16321933 w 18201590"/>
              <a:gd name="connsiteY93" fmla="*/ 8211272 h 9042606"/>
              <a:gd name="connsiteX94" fmla="*/ 16110640 w 18201590"/>
              <a:gd name="connsiteY94" fmla="*/ 8253164 h 9042606"/>
              <a:gd name="connsiteX95" fmla="*/ 15892949 w 18201590"/>
              <a:gd name="connsiteY95" fmla="*/ 8307946 h 9042606"/>
              <a:gd name="connsiteX96" fmla="*/ 15678457 w 18201590"/>
              <a:gd name="connsiteY96" fmla="*/ 8372394 h 9042606"/>
              <a:gd name="connsiteX97" fmla="*/ 15460761 w 18201590"/>
              <a:gd name="connsiteY97" fmla="*/ 8446509 h 9042606"/>
              <a:gd name="connsiteX98" fmla="*/ 15246271 w 18201590"/>
              <a:gd name="connsiteY98" fmla="*/ 8523848 h 9042606"/>
              <a:gd name="connsiteX99" fmla="*/ 15028581 w 18201590"/>
              <a:gd name="connsiteY99" fmla="*/ 8610852 h 9042606"/>
              <a:gd name="connsiteX100" fmla="*/ 14817290 w 18201590"/>
              <a:gd name="connsiteY100" fmla="*/ 8704306 h 9042606"/>
              <a:gd name="connsiteX101" fmla="*/ 14599600 w 18201590"/>
              <a:gd name="connsiteY101" fmla="*/ 8804199 h 9042606"/>
              <a:gd name="connsiteX102" fmla="*/ 14385107 w 18201590"/>
              <a:gd name="connsiteY102" fmla="*/ 8907317 h 904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8201590" h="9042606">
                <a:moveTo>
                  <a:pt x="9787536" y="50643"/>
                </a:moveTo>
                <a:lnTo>
                  <a:pt x="9861853" y="21914"/>
                </a:lnTo>
                <a:lnTo>
                  <a:pt x="9915492" y="0"/>
                </a:lnTo>
                <a:lnTo>
                  <a:pt x="9861852" y="21915"/>
                </a:lnTo>
                <a:close/>
                <a:moveTo>
                  <a:pt x="9647348" y="104310"/>
                </a:moveTo>
                <a:lnTo>
                  <a:pt x="9657970" y="100728"/>
                </a:lnTo>
                <a:lnTo>
                  <a:pt x="9787536" y="50643"/>
                </a:lnTo>
                <a:lnTo>
                  <a:pt x="9657972" y="100729"/>
                </a:lnTo>
                <a:close/>
                <a:moveTo>
                  <a:pt x="14114297" y="9042606"/>
                </a:moveTo>
                <a:lnTo>
                  <a:pt x="0" y="6643960"/>
                </a:lnTo>
                <a:lnTo>
                  <a:pt x="125031" y="6540691"/>
                </a:lnTo>
                <a:lnTo>
                  <a:pt x="502060" y="6238619"/>
                </a:lnTo>
                <a:lnTo>
                  <a:pt x="690024" y="6092647"/>
                </a:lnTo>
                <a:lnTo>
                  <a:pt x="881800" y="5949151"/>
                </a:lnTo>
                <a:lnTo>
                  <a:pt x="1068675" y="5813300"/>
                </a:lnTo>
                <a:lnTo>
                  <a:pt x="1263163" y="5682407"/>
                </a:lnTo>
                <a:lnTo>
                  <a:pt x="1456563" y="5561638"/>
                </a:lnTo>
                <a:lnTo>
                  <a:pt x="1653767" y="5443340"/>
                </a:lnTo>
                <a:lnTo>
                  <a:pt x="1849877" y="5335171"/>
                </a:lnTo>
                <a:lnTo>
                  <a:pt x="2051149" y="5235779"/>
                </a:lnTo>
                <a:lnTo>
                  <a:pt x="2248882" y="5150333"/>
                </a:lnTo>
                <a:lnTo>
                  <a:pt x="2454227" y="5069841"/>
                </a:lnTo>
                <a:lnTo>
                  <a:pt x="2660518" y="5008923"/>
                </a:lnTo>
                <a:lnTo>
                  <a:pt x="2871973" y="4956781"/>
                </a:lnTo>
                <a:lnTo>
                  <a:pt x="3083009" y="4917916"/>
                </a:lnTo>
                <a:lnTo>
                  <a:pt x="3299212" y="4887825"/>
                </a:lnTo>
                <a:lnTo>
                  <a:pt x="3513230" y="4877986"/>
                </a:lnTo>
                <a:lnTo>
                  <a:pt x="3734861" y="4873096"/>
                </a:lnTo>
                <a:lnTo>
                  <a:pt x="3956079" y="4881484"/>
                </a:lnTo>
                <a:lnTo>
                  <a:pt x="4182462" y="4898643"/>
                </a:lnTo>
                <a:lnTo>
                  <a:pt x="4407750" y="4925930"/>
                </a:lnTo>
                <a:lnTo>
                  <a:pt x="4636846" y="4955694"/>
                </a:lnTo>
                <a:lnTo>
                  <a:pt x="4864848" y="4995581"/>
                </a:lnTo>
                <a:lnTo>
                  <a:pt x="5094211" y="5041774"/>
                </a:lnTo>
                <a:lnTo>
                  <a:pt x="5324931" y="5094261"/>
                </a:lnTo>
                <a:lnTo>
                  <a:pt x="5559452" y="5149225"/>
                </a:lnTo>
                <a:lnTo>
                  <a:pt x="6027411" y="5269280"/>
                </a:lnTo>
                <a:lnTo>
                  <a:pt x="6496723" y="5395636"/>
                </a:lnTo>
                <a:lnTo>
                  <a:pt x="6962909" y="5522663"/>
                </a:lnTo>
                <a:lnTo>
                  <a:pt x="7430865" y="5642718"/>
                </a:lnTo>
                <a:lnTo>
                  <a:pt x="7661582" y="5695206"/>
                </a:lnTo>
                <a:lnTo>
                  <a:pt x="7895427" y="5747022"/>
                </a:lnTo>
                <a:lnTo>
                  <a:pt x="8122335" y="5797033"/>
                </a:lnTo>
                <a:lnTo>
                  <a:pt x="8353467" y="5836246"/>
                </a:lnTo>
                <a:lnTo>
                  <a:pt x="8579434" y="5866686"/>
                </a:lnTo>
                <a:lnTo>
                  <a:pt x="8807852" y="5893297"/>
                </a:lnTo>
                <a:lnTo>
                  <a:pt x="9030428" y="5907985"/>
                </a:lnTo>
                <a:lnTo>
                  <a:pt x="9255453" y="5918847"/>
                </a:lnTo>
                <a:lnTo>
                  <a:pt x="9470827" y="5915307"/>
                </a:lnTo>
                <a:lnTo>
                  <a:pt x="9689746" y="5897816"/>
                </a:lnTo>
                <a:lnTo>
                  <a:pt x="9904172" y="5874705"/>
                </a:lnTo>
                <a:lnTo>
                  <a:pt x="10118341" y="5835162"/>
                </a:lnTo>
                <a:lnTo>
                  <a:pt x="10326666" y="5783695"/>
                </a:lnTo>
                <a:lnTo>
                  <a:pt x="10534726" y="5715801"/>
                </a:lnTo>
                <a:lnTo>
                  <a:pt x="10735171" y="5642959"/>
                </a:lnTo>
                <a:lnTo>
                  <a:pt x="10939162" y="5556166"/>
                </a:lnTo>
                <a:lnTo>
                  <a:pt x="11136626" y="5454294"/>
                </a:lnTo>
                <a:lnTo>
                  <a:pt x="11336545" y="5348601"/>
                </a:lnTo>
                <a:lnTo>
                  <a:pt x="11530619" y="5230980"/>
                </a:lnTo>
                <a:lnTo>
                  <a:pt x="11727146" y="5109535"/>
                </a:lnTo>
                <a:lnTo>
                  <a:pt x="11918507" y="4979314"/>
                </a:lnTo>
                <a:lnTo>
                  <a:pt x="12107835" y="4839641"/>
                </a:lnTo>
                <a:lnTo>
                  <a:pt x="12296474" y="4696820"/>
                </a:lnTo>
                <a:lnTo>
                  <a:pt x="12488252" y="4553324"/>
                </a:lnTo>
                <a:lnTo>
                  <a:pt x="12865277" y="4251254"/>
                </a:lnTo>
                <a:lnTo>
                  <a:pt x="13240947" y="3942884"/>
                </a:lnTo>
                <a:lnTo>
                  <a:pt x="13613493" y="3635191"/>
                </a:lnTo>
                <a:lnTo>
                  <a:pt x="13990521" y="3333121"/>
                </a:lnTo>
                <a:lnTo>
                  <a:pt x="14178489" y="3187146"/>
                </a:lnTo>
                <a:lnTo>
                  <a:pt x="14370265" y="3043652"/>
                </a:lnTo>
                <a:lnTo>
                  <a:pt x="14557135" y="2907802"/>
                </a:lnTo>
                <a:lnTo>
                  <a:pt x="14751627" y="2776908"/>
                </a:lnTo>
                <a:lnTo>
                  <a:pt x="14945021" y="2656137"/>
                </a:lnTo>
                <a:lnTo>
                  <a:pt x="15142227" y="2537842"/>
                </a:lnTo>
                <a:lnTo>
                  <a:pt x="15338339" y="2429674"/>
                </a:lnTo>
                <a:lnTo>
                  <a:pt x="15539613" y="2330278"/>
                </a:lnTo>
                <a:lnTo>
                  <a:pt x="15737343" y="2244833"/>
                </a:lnTo>
                <a:lnTo>
                  <a:pt x="15942689" y="2164341"/>
                </a:lnTo>
                <a:lnTo>
                  <a:pt x="16148975" y="2103424"/>
                </a:lnTo>
                <a:lnTo>
                  <a:pt x="16360435" y="2051283"/>
                </a:lnTo>
                <a:lnTo>
                  <a:pt x="16571469" y="2012415"/>
                </a:lnTo>
                <a:lnTo>
                  <a:pt x="16787675" y="1982324"/>
                </a:lnTo>
                <a:lnTo>
                  <a:pt x="17001687" y="1972486"/>
                </a:lnTo>
                <a:lnTo>
                  <a:pt x="17223324" y="1967595"/>
                </a:lnTo>
                <a:lnTo>
                  <a:pt x="17444539" y="1975984"/>
                </a:lnTo>
                <a:lnTo>
                  <a:pt x="17670921" y="1993145"/>
                </a:lnTo>
                <a:lnTo>
                  <a:pt x="17896209" y="2020431"/>
                </a:lnTo>
                <a:lnTo>
                  <a:pt x="18125311" y="2050194"/>
                </a:lnTo>
                <a:lnTo>
                  <a:pt x="18201590" y="2063540"/>
                </a:lnTo>
                <a:lnTo>
                  <a:pt x="17165685" y="8159095"/>
                </a:lnTo>
                <a:lnTo>
                  <a:pt x="16971803" y="8153270"/>
                </a:lnTo>
                <a:lnTo>
                  <a:pt x="16754111" y="8159714"/>
                </a:lnTo>
                <a:lnTo>
                  <a:pt x="16539619" y="8175825"/>
                </a:lnTo>
                <a:lnTo>
                  <a:pt x="16321933" y="8211272"/>
                </a:lnTo>
                <a:lnTo>
                  <a:pt x="16110640" y="8253164"/>
                </a:lnTo>
                <a:lnTo>
                  <a:pt x="15892949" y="8307946"/>
                </a:lnTo>
                <a:lnTo>
                  <a:pt x="15678457" y="8372394"/>
                </a:lnTo>
                <a:lnTo>
                  <a:pt x="15460761" y="8446509"/>
                </a:lnTo>
                <a:lnTo>
                  <a:pt x="15246271" y="8523848"/>
                </a:lnTo>
                <a:lnTo>
                  <a:pt x="15028581" y="8610852"/>
                </a:lnTo>
                <a:lnTo>
                  <a:pt x="14817290" y="8704306"/>
                </a:lnTo>
                <a:lnTo>
                  <a:pt x="14599600" y="8804199"/>
                </a:lnTo>
                <a:lnTo>
                  <a:pt x="14385107" y="8907317"/>
                </a:lnTo>
                <a:close/>
              </a:path>
            </a:pathLst>
          </a:custGeom>
          <a:gradFill>
            <a:gsLst>
              <a:gs pos="0">
                <a:schemeClr val="accent4"/>
              </a:gs>
              <a:gs pos="82000">
                <a:schemeClr val="accent4">
                  <a:lumMod val="20000"/>
                  <a:lumOff val="80000"/>
                  <a:alpha val="44000"/>
                </a:schemeClr>
              </a:gs>
            </a:gsLst>
            <a:lin ang="24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latin typeface="+mn-lt"/>
            </a:endParaRPr>
          </a:p>
        </p:txBody>
      </p:sp>
      <p:sp>
        <p:nvSpPr>
          <p:cNvPr id="25" name="Полилиния: фигура 24">
            <a:extLst>
              <a:ext uri="{FF2B5EF4-FFF2-40B4-BE49-F238E27FC236}">
                <a16:creationId xmlns:a16="http://schemas.microsoft.com/office/drawing/2014/main" id="{ADC168D5-5B7C-44D2-A39A-B6AF10163A9B}"/>
              </a:ext>
            </a:extLst>
          </p:cNvPr>
          <p:cNvSpPr>
            <a:spLocks/>
          </p:cNvSpPr>
          <p:nvPr userDrawn="1"/>
        </p:nvSpPr>
        <p:spPr bwMode="auto">
          <a:xfrm rot="9096382">
            <a:off x="2659941" y="4206243"/>
            <a:ext cx="18748214" cy="8857325"/>
          </a:xfrm>
          <a:custGeom>
            <a:avLst/>
            <a:gdLst>
              <a:gd name="connsiteX0" fmla="*/ 0 w 18748214"/>
              <a:gd name="connsiteY0" fmla="*/ 8618677 h 8857325"/>
              <a:gd name="connsiteX1" fmla="*/ 4658865 w 18748214"/>
              <a:gd name="connsiteY1" fmla="*/ 0 h 8857325"/>
              <a:gd name="connsiteX2" fmla="*/ 18748214 w 18748214"/>
              <a:gd name="connsiteY2" fmla="*/ 7616059 h 8857325"/>
              <a:gd name="connsiteX3" fmla="*/ 18310692 w 18748214"/>
              <a:gd name="connsiteY3" fmla="*/ 7764729 h 8857325"/>
              <a:gd name="connsiteX4" fmla="*/ 17823584 w 18748214"/>
              <a:gd name="connsiteY4" fmla="*/ 7936458 h 8857325"/>
              <a:gd name="connsiteX5" fmla="*/ 17332840 w 18748214"/>
              <a:gd name="connsiteY5" fmla="*/ 8108187 h 8857325"/>
              <a:gd name="connsiteX6" fmla="*/ 16842099 w 18748214"/>
              <a:gd name="connsiteY6" fmla="*/ 8274937 h 8857325"/>
              <a:gd name="connsiteX7" fmla="*/ 16594912 w 18748214"/>
              <a:gd name="connsiteY7" fmla="*/ 8352092 h 8857325"/>
              <a:gd name="connsiteX8" fmla="*/ 16351362 w 18748214"/>
              <a:gd name="connsiteY8" fmla="*/ 8429246 h 8857325"/>
              <a:gd name="connsiteX9" fmla="*/ 16107808 w 18748214"/>
              <a:gd name="connsiteY9" fmla="*/ 8503912 h 8857325"/>
              <a:gd name="connsiteX10" fmla="*/ 15864252 w 18748214"/>
              <a:gd name="connsiteY10" fmla="*/ 8571109 h 8857325"/>
              <a:gd name="connsiteX11" fmla="*/ 15617062 w 18748214"/>
              <a:gd name="connsiteY11" fmla="*/ 8630841 h 8857325"/>
              <a:gd name="connsiteX12" fmla="*/ 15373512 w 18748214"/>
              <a:gd name="connsiteY12" fmla="*/ 8688084 h 8857325"/>
              <a:gd name="connsiteX13" fmla="*/ 15126319 w 18748214"/>
              <a:gd name="connsiteY13" fmla="*/ 8735371 h 8857325"/>
              <a:gd name="connsiteX14" fmla="*/ 14882770 w 18748214"/>
              <a:gd name="connsiteY14" fmla="*/ 8780171 h 8857325"/>
              <a:gd name="connsiteX15" fmla="*/ 14635583 w 18748214"/>
              <a:gd name="connsiteY15" fmla="*/ 8812526 h 8857325"/>
              <a:gd name="connsiteX16" fmla="*/ 14395662 w 18748214"/>
              <a:gd name="connsiteY16" fmla="*/ 8834926 h 8857325"/>
              <a:gd name="connsiteX17" fmla="*/ 14148472 w 18748214"/>
              <a:gd name="connsiteY17" fmla="*/ 8852349 h 8857325"/>
              <a:gd name="connsiteX18" fmla="*/ 13904920 w 18748214"/>
              <a:gd name="connsiteY18" fmla="*/ 8857325 h 8857325"/>
              <a:gd name="connsiteX19" fmla="*/ 13657729 w 18748214"/>
              <a:gd name="connsiteY19" fmla="*/ 8852349 h 8857325"/>
              <a:gd name="connsiteX20" fmla="*/ 13414180 w 18748214"/>
              <a:gd name="connsiteY20" fmla="*/ 8834925 h 8857325"/>
              <a:gd name="connsiteX21" fmla="*/ 13166991 w 18748214"/>
              <a:gd name="connsiteY21" fmla="*/ 8812526 h 8857325"/>
              <a:gd name="connsiteX22" fmla="*/ 12927074 w 18748214"/>
              <a:gd name="connsiteY22" fmla="*/ 8780174 h 8857325"/>
              <a:gd name="connsiteX23" fmla="*/ 12679885 w 18748214"/>
              <a:gd name="connsiteY23" fmla="*/ 8735374 h 8857325"/>
              <a:gd name="connsiteX24" fmla="*/ 12436330 w 18748214"/>
              <a:gd name="connsiteY24" fmla="*/ 8688085 h 8857325"/>
              <a:gd name="connsiteX25" fmla="*/ 12189140 w 18748214"/>
              <a:gd name="connsiteY25" fmla="*/ 8630840 h 8857325"/>
              <a:gd name="connsiteX26" fmla="*/ 11945588 w 18748214"/>
              <a:gd name="connsiteY26" fmla="*/ 8571109 h 8857325"/>
              <a:gd name="connsiteX27" fmla="*/ 11698399 w 18748214"/>
              <a:gd name="connsiteY27" fmla="*/ 8503912 h 8857325"/>
              <a:gd name="connsiteX28" fmla="*/ 11458482 w 18748214"/>
              <a:gd name="connsiteY28" fmla="*/ 8429248 h 8857325"/>
              <a:gd name="connsiteX29" fmla="*/ 11211294 w 18748214"/>
              <a:gd name="connsiteY29" fmla="*/ 8352094 h 8857325"/>
              <a:gd name="connsiteX30" fmla="*/ 10967740 w 18748214"/>
              <a:gd name="connsiteY30" fmla="*/ 8274938 h 8857325"/>
              <a:gd name="connsiteX31" fmla="*/ 10476998 w 18748214"/>
              <a:gd name="connsiteY31" fmla="*/ 8108187 h 8857325"/>
              <a:gd name="connsiteX32" fmla="*/ 9989890 w 18748214"/>
              <a:gd name="connsiteY32" fmla="*/ 7936458 h 8857325"/>
              <a:gd name="connsiteX33" fmla="*/ 9499150 w 18748214"/>
              <a:gd name="connsiteY33" fmla="*/ 7764729 h 8857325"/>
              <a:gd name="connsiteX34" fmla="*/ 9008407 w 18748214"/>
              <a:gd name="connsiteY34" fmla="*/ 7597977 h 8857325"/>
              <a:gd name="connsiteX35" fmla="*/ 8761219 w 18748214"/>
              <a:gd name="connsiteY35" fmla="*/ 7518336 h 8857325"/>
              <a:gd name="connsiteX36" fmla="*/ 8517664 w 18748214"/>
              <a:gd name="connsiteY36" fmla="*/ 7441183 h 8857325"/>
              <a:gd name="connsiteX37" fmla="*/ 8274108 w 18748214"/>
              <a:gd name="connsiteY37" fmla="*/ 7369005 h 8857325"/>
              <a:gd name="connsiteX38" fmla="*/ 8030556 w 18748214"/>
              <a:gd name="connsiteY38" fmla="*/ 7301806 h 8857325"/>
              <a:gd name="connsiteX39" fmla="*/ 7783368 w 18748214"/>
              <a:gd name="connsiteY39" fmla="*/ 7242074 h 8857325"/>
              <a:gd name="connsiteX40" fmla="*/ 7539813 w 18748214"/>
              <a:gd name="connsiteY40" fmla="*/ 7184832 h 8857325"/>
              <a:gd name="connsiteX41" fmla="*/ 7292625 w 18748214"/>
              <a:gd name="connsiteY41" fmla="*/ 7135056 h 8857325"/>
              <a:gd name="connsiteX42" fmla="*/ 7049073 w 18748214"/>
              <a:gd name="connsiteY42" fmla="*/ 7092745 h 8857325"/>
              <a:gd name="connsiteX43" fmla="*/ 6801883 w 18748214"/>
              <a:gd name="connsiteY43" fmla="*/ 7060390 h 8857325"/>
              <a:gd name="connsiteX44" fmla="*/ 6561962 w 18748214"/>
              <a:gd name="connsiteY44" fmla="*/ 7033013 h 8857325"/>
              <a:gd name="connsiteX45" fmla="*/ 6314774 w 18748214"/>
              <a:gd name="connsiteY45" fmla="*/ 7020568 h 8857325"/>
              <a:gd name="connsiteX46" fmla="*/ 6071223 w 18748214"/>
              <a:gd name="connsiteY46" fmla="*/ 7015591 h 8857325"/>
              <a:gd name="connsiteX47" fmla="*/ 5824035 w 18748214"/>
              <a:gd name="connsiteY47" fmla="*/ 7020570 h 8857325"/>
              <a:gd name="connsiteX48" fmla="*/ 5580480 w 18748214"/>
              <a:gd name="connsiteY48" fmla="*/ 7033013 h 8857325"/>
              <a:gd name="connsiteX49" fmla="*/ 5333292 w 18748214"/>
              <a:gd name="connsiteY49" fmla="*/ 7060391 h 8857325"/>
              <a:gd name="connsiteX50" fmla="*/ 5093372 w 18748214"/>
              <a:gd name="connsiteY50" fmla="*/ 7092744 h 8857325"/>
              <a:gd name="connsiteX51" fmla="*/ 4846185 w 18748214"/>
              <a:gd name="connsiteY51" fmla="*/ 7135056 h 8857325"/>
              <a:gd name="connsiteX52" fmla="*/ 4602632 w 18748214"/>
              <a:gd name="connsiteY52" fmla="*/ 7184830 h 8857325"/>
              <a:gd name="connsiteX53" fmla="*/ 4355443 w 18748214"/>
              <a:gd name="connsiteY53" fmla="*/ 7242074 h 8857325"/>
              <a:gd name="connsiteX54" fmla="*/ 4111888 w 18748214"/>
              <a:gd name="connsiteY54" fmla="*/ 7301806 h 8857325"/>
              <a:gd name="connsiteX55" fmla="*/ 3864700 w 18748214"/>
              <a:gd name="connsiteY55" fmla="*/ 7369004 h 8857325"/>
              <a:gd name="connsiteX56" fmla="*/ 3624782 w 18748214"/>
              <a:gd name="connsiteY56" fmla="*/ 7441182 h 8857325"/>
              <a:gd name="connsiteX57" fmla="*/ 3377590 w 18748214"/>
              <a:gd name="connsiteY57" fmla="*/ 7518335 h 8857325"/>
              <a:gd name="connsiteX58" fmla="*/ 3134040 w 18748214"/>
              <a:gd name="connsiteY58" fmla="*/ 7597976 h 8857325"/>
              <a:gd name="connsiteX59" fmla="*/ 2643295 w 18748214"/>
              <a:gd name="connsiteY59" fmla="*/ 7764729 h 8857325"/>
              <a:gd name="connsiteX60" fmla="*/ 2156189 w 18748214"/>
              <a:gd name="connsiteY60" fmla="*/ 7936458 h 8857325"/>
              <a:gd name="connsiteX61" fmla="*/ 1665445 w 18748214"/>
              <a:gd name="connsiteY61" fmla="*/ 8108187 h 8857325"/>
              <a:gd name="connsiteX62" fmla="*/ 1174703 w 18748214"/>
              <a:gd name="connsiteY62" fmla="*/ 8274938 h 8857325"/>
              <a:gd name="connsiteX63" fmla="*/ 927515 w 18748214"/>
              <a:gd name="connsiteY63" fmla="*/ 8352094 h 8857325"/>
              <a:gd name="connsiteX64" fmla="*/ 683960 w 18748214"/>
              <a:gd name="connsiteY64" fmla="*/ 8429245 h 8857325"/>
              <a:gd name="connsiteX65" fmla="*/ 440407 w 18748214"/>
              <a:gd name="connsiteY65" fmla="*/ 8503911 h 8857325"/>
              <a:gd name="connsiteX66" fmla="*/ 196858 w 18748214"/>
              <a:gd name="connsiteY66" fmla="*/ 8571110 h 88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8748214" h="8857325">
                <a:moveTo>
                  <a:pt x="0" y="8618677"/>
                </a:moveTo>
                <a:lnTo>
                  <a:pt x="4658865" y="0"/>
                </a:lnTo>
                <a:lnTo>
                  <a:pt x="18748214" y="7616059"/>
                </a:lnTo>
                <a:lnTo>
                  <a:pt x="18310692" y="7764729"/>
                </a:lnTo>
                <a:lnTo>
                  <a:pt x="17823584" y="7936458"/>
                </a:lnTo>
                <a:lnTo>
                  <a:pt x="17332840" y="8108187"/>
                </a:lnTo>
                <a:lnTo>
                  <a:pt x="16842099" y="8274937"/>
                </a:lnTo>
                <a:lnTo>
                  <a:pt x="16594912" y="8352092"/>
                </a:lnTo>
                <a:lnTo>
                  <a:pt x="16351362" y="8429246"/>
                </a:lnTo>
                <a:lnTo>
                  <a:pt x="16107808" y="8503912"/>
                </a:lnTo>
                <a:lnTo>
                  <a:pt x="15864252" y="8571109"/>
                </a:lnTo>
                <a:lnTo>
                  <a:pt x="15617062" y="8630841"/>
                </a:lnTo>
                <a:lnTo>
                  <a:pt x="15373512" y="8688084"/>
                </a:lnTo>
                <a:lnTo>
                  <a:pt x="15126319" y="8735371"/>
                </a:lnTo>
                <a:lnTo>
                  <a:pt x="14882770" y="8780171"/>
                </a:lnTo>
                <a:lnTo>
                  <a:pt x="14635583" y="8812526"/>
                </a:lnTo>
                <a:lnTo>
                  <a:pt x="14395662" y="8834926"/>
                </a:lnTo>
                <a:lnTo>
                  <a:pt x="14148472" y="8852349"/>
                </a:lnTo>
                <a:lnTo>
                  <a:pt x="13904920" y="8857325"/>
                </a:lnTo>
                <a:lnTo>
                  <a:pt x="13657729" y="8852349"/>
                </a:lnTo>
                <a:lnTo>
                  <a:pt x="13414180" y="8834925"/>
                </a:lnTo>
                <a:lnTo>
                  <a:pt x="13166991" y="8812526"/>
                </a:lnTo>
                <a:lnTo>
                  <a:pt x="12927074" y="8780174"/>
                </a:lnTo>
                <a:lnTo>
                  <a:pt x="12679885" y="8735374"/>
                </a:lnTo>
                <a:lnTo>
                  <a:pt x="12436330" y="8688085"/>
                </a:lnTo>
                <a:lnTo>
                  <a:pt x="12189140" y="8630840"/>
                </a:lnTo>
                <a:lnTo>
                  <a:pt x="11945588" y="8571109"/>
                </a:lnTo>
                <a:lnTo>
                  <a:pt x="11698399" y="8503912"/>
                </a:lnTo>
                <a:lnTo>
                  <a:pt x="11458482" y="8429248"/>
                </a:lnTo>
                <a:lnTo>
                  <a:pt x="11211294" y="8352094"/>
                </a:lnTo>
                <a:lnTo>
                  <a:pt x="10967740" y="8274938"/>
                </a:lnTo>
                <a:lnTo>
                  <a:pt x="10476998" y="8108187"/>
                </a:lnTo>
                <a:lnTo>
                  <a:pt x="9989890" y="7936458"/>
                </a:lnTo>
                <a:lnTo>
                  <a:pt x="9499150" y="7764729"/>
                </a:lnTo>
                <a:lnTo>
                  <a:pt x="9008407" y="7597977"/>
                </a:lnTo>
                <a:lnTo>
                  <a:pt x="8761219" y="7518336"/>
                </a:lnTo>
                <a:lnTo>
                  <a:pt x="8517664" y="7441183"/>
                </a:lnTo>
                <a:lnTo>
                  <a:pt x="8274108" y="7369005"/>
                </a:lnTo>
                <a:lnTo>
                  <a:pt x="8030556" y="7301806"/>
                </a:lnTo>
                <a:lnTo>
                  <a:pt x="7783368" y="7242074"/>
                </a:lnTo>
                <a:lnTo>
                  <a:pt x="7539813" y="7184832"/>
                </a:lnTo>
                <a:lnTo>
                  <a:pt x="7292625" y="7135056"/>
                </a:lnTo>
                <a:lnTo>
                  <a:pt x="7049073" y="7092745"/>
                </a:lnTo>
                <a:lnTo>
                  <a:pt x="6801883" y="7060390"/>
                </a:lnTo>
                <a:lnTo>
                  <a:pt x="6561962" y="7033013"/>
                </a:lnTo>
                <a:lnTo>
                  <a:pt x="6314774" y="7020568"/>
                </a:lnTo>
                <a:lnTo>
                  <a:pt x="6071223" y="7015591"/>
                </a:lnTo>
                <a:lnTo>
                  <a:pt x="5824035" y="7020570"/>
                </a:lnTo>
                <a:lnTo>
                  <a:pt x="5580480" y="7033013"/>
                </a:lnTo>
                <a:lnTo>
                  <a:pt x="5333292" y="7060391"/>
                </a:lnTo>
                <a:lnTo>
                  <a:pt x="5093372" y="7092744"/>
                </a:lnTo>
                <a:lnTo>
                  <a:pt x="4846185" y="7135056"/>
                </a:lnTo>
                <a:lnTo>
                  <a:pt x="4602632" y="7184830"/>
                </a:lnTo>
                <a:lnTo>
                  <a:pt x="4355443" y="7242074"/>
                </a:lnTo>
                <a:lnTo>
                  <a:pt x="4111888" y="7301806"/>
                </a:lnTo>
                <a:lnTo>
                  <a:pt x="3864700" y="7369004"/>
                </a:lnTo>
                <a:lnTo>
                  <a:pt x="3624782" y="7441182"/>
                </a:lnTo>
                <a:lnTo>
                  <a:pt x="3377590" y="7518335"/>
                </a:lnTo>
                <a:lnTo>
                  <a:pt x="3134040" y="7597976"/>
                </a:lnTo>
                <a:lnTo>
                  <a:pt x="2643295" y="7764729"/>
                </a:lnTo>
                <a:lnTo>
                  <a:pt x="2156189" y="7936458"/>
                </a:lnTo>
                <a:lnTo>
                  <a:pt x="1665445" y="8108187"/>
                </a:lnTo>
                <a:lnTo>
                  <a:pt x="1174703" y="8274938"/>
                </a:lnTo>
                <a:lnTo>
                  <a:pt x="927515" y="8352094"/>
                </a:lnTo>
                <a:lnTo>
                  <a:pt x="683960" y="8429245"/>
                </a:lnTo>
                <a:lnTo>
                  <a:pt x="440407" y="8503911"/>
                </a:lnTo>
                <a:lnTo>
                  <a:pt x="196858" y="8571110"/>
                </a:lnTo>
                <a:close/>
              </a:path>
            </a:pathLst>
          </a:custGeom>
          <a:gradFill>
            <a:gsLst>
              <a:gs pos="0">
                <a:schemeClr val="accent4"/>
              </a:gs>
              <a:gs pos="100000">
                <a:schemeClr val="accent4">
                  <a:lumMod val="75000"/>
                  <a:alpha val="35000"/>
                </a:schemeClr>
              </a:gs>
            </a:gsLst>
            <a:lin ang="2400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6" name="Полилиния: фигура 25">
            <a:extLst>
              <a:ext uri="{FF2B5EF4-FFF2-40B4-BE49-F238E27FC236}">
                <a16:creationId xmlns:a16="http://schemas.microsoft.com/office/drawing/2014/main" id="{1C547791-E574-4EF2-9A84-463E05E878A1}"/>
              </a:ext>
            </a:extLst>
          </p:cNvPr>
          <p:cNvSpPr>
            <a:spLocks/>
          </p:cNvSpPr>
          <p:nvPr userDrawn="1"/>
        </p:nvSpPr>
        <p:spPr bwMode="auto">
          <a:xfrm rot="9626137">
            <a:off x="-1300621" y="857266"/>
            <a:ext cx="20677451" cy="7978099"/>
          </a:xfrm>
          <a:custGeom>
            <a:avLst/>
            <a:gdLst>
              <a:gd name="connsiteX0" fmla="*/ 1138973 w 20677451"/>
              <a:gd name="connsiteY0" fmla="*/ 5862862 h 7978099"/>
              <a:gd name="connsiteX1" fmla="*/ 0 w 20677451"/>
              <a:gd name="connsiteY1" fmla="*/ 5458090 h 7978099"/>
              <a:gd name="connsiteX2" fmla="*/ 547892 w 20677451"/>
              <a:gd name="connsiteY2" fmla="*/ 3916398 h 7978099"/>
              <a:gd name="connsiteX3" fmla="*/ 626739 w 20677451"/>
              <a:gd name="connsiteY3" fmla="*/ 3865341 h 7978099"/>
              <a:gd name="connsiteX4" fmla="*/ 1037350 w 20677451"/>
              <a:gd name="connsiteY4" fmla="*/ 3594147 h 7978099"/>
              <a:gd name="connsiteX5" fmla="*/ 1444620 w 20677451"/>
              <a:gd name="connsiteY5" fmla="*/ 3323792 h 7978099"/>
              <a:gd name="connsiteX6" fmla="*/ 1856383 w 20677451"/>
              <a:gd name="connsiteY6" fmla="*/ 3057164 h 7978099"/>
              <a:gd name="connsiteX7" fmla="*/ 2061457 w 20677451"/>
              <a:gd name="connsiteY7" fmla="*/ 2927697 h 7978099"/>
              <a:gd name="connsiteX8" fmla="*/ 2270446 w 20677451"/>
              <a:gd name="connsiteY8" fmla="*/ 2799672 h 7978099"/>
              <a:gd name="connsiteX9" fmla="*/ 2473917 w 20677451"/>
              <a:gd name="connsiteY9" fmla="*/ 2677899 h 7978099"/>
              <a:gd name="connsiteX10" fmla="*/ 2685208 w 20677451"/>
              <a:gd name="connsiteY10" fmla="*/ 2559009 h 7978099"/>
              <a:gd name="connsiteX11" fmla="*/ 2894896 w 20677451"/>
              <a:gd name="connsiteY11" fmla="*/ 2447812 h 7978099"/>
              <a:gd name="connsiteX12" fmla="*/ 3108491 w 20677451"/>
              <a:gd name="connsiteY12" fmla="*/ 2338061 h 7978099"/>
              <a:gd name="connsiteX13" fmla="*/ 3320481 w 20677451"/>
              <a:gd name="connsiteY13" fmla="*/ 2236004 h 7978099"/>
              <a:gd name="connsiteX14" fmla="*/ 3537535 w 20677451"/>
              <a:gd name="connsiteY14" fmla="*/ 2139955 h 7978099"/>
              <a:gd name="connsiteX15" fmla="*/ 3750223 w 20677451"/>
              <a:gd name="connsiteY15" fmla="*/ 2054724 h 7978099"/>
              <a:gd name="connsiteX16" fmla="*/ 3970734 w 20677451"/>
              <a:gd name="connsiteY16" fmla="*/ 1972381 h 7978099"/>
              <a:gd name="connsiteX17" fmla="*/ 4191368 w 20677451"/>
              <a:gd name="connsiteY17" fmla="*/ 1904582 h 7978099"/>
              <a:gd name="connsiteX18" fmla="*/ 4417062 w 20677451"/>
              <a:gd name="connsiteY18" fmla="*/ 1842794 h 7978099"/>
              <a:gd name="connsiteX19" fmla="*/ 4641722 w 20677451"/>
              <a:gd name="connsiteY19" fmla="*/ 1790983 h 7978099"/>
              <a:gd name="connsiteX20" fmla="*/ 4871453 w 20677451"/>
              <a:gd name="connsiteY20" fmla="*/ 1745185 h 7978099"/>
              <a:gd name="connsiteX21" fmla="*/ 5097967 w 20677451"/>
              <a:gd name="connsiteY21" fmla="*/ 1714772 h 7978099"/>
              <a:gd name="connsiteX22" fmla="*/ 5332307 w 20677451"/>
              <a:gd name="connsiteY22" fmla="*/ 1687244 h 7978099"/>
              <a:gd name="connsiteX23" fmla="*/ 5565609 w 20677451"/>
              <a:gd name="connsiteY23" fmla="*/ 1669696 h 7978099"/>
              <a:gd name="connsiteX24" fmla="*/ 5803980 w 20677451"/>
              <a:gd name="connsiteY24" fmla="*/ 1658156 h 7978099"/>
              <a:gd name="connsiteX25" fmla="*/ 6040745 w 20677451"/>
              <a:gd name="connsiteY25" fmla="*/ 1654310 h 7978099"/>
              <a:gd name="connsiteX26" fmla="*/ 6281419 w 20677451"/>
              <a:gd name="connsiteY26" fmla="*/ 1651906 h 7978099"/>
              <a:gd name="connsiteX27" fmla="*/ 6520485 w 20677451"/>
              <a:gd name="connsiteY27" fmla="*/ 1657197 h 7978099"/>
              <a:gd name="connsiteX28" fmla="*/ 6760707 w 20677451"/>
              <a:gd name="connsiteY28" fmla="*/ 1667056 h 7978099"/>
              <a:gd name="connsiteX29" fmla="*/ 7002081 w 20677451"/>
              <a:gd name="connsiteY29" fmla="*/ 1681482 h 7978099"/>
              <a:gd name="connsiteX30" fmla="*/ 7247363 w 20677451"/>
              <a:gd name="connsiteY30" fmla="*/ 1697350 h 7978099"/>
              <a:gd name="connsiteX31" fmla="*/ 7736325 w 20677451"/>
              <a:gd name="connsiteY31" fmla="*/ 1736781 h 7978099"/>
              <a:gd name="connsiteX32" fmla="*/ 8226436 w 20677451"/>
              <a:gd name="connsiteY32" fmla="*/ 1780782 h 7978099"/>
              <a:gd name="connsiteX33" fmla="*/ 8713213 w 20677451"/>
              <a:gd name="connsiteY33" fmla="*/ 1825625 h 7978099"/>
              <a:gd name="connsiteX34" fmla="*/ 9202173 w 20677451"/>
              <a:gd name="connsiteY34" fmla="*/ 1865056 h 7978099"/>
              <a:gd name="connsiteX35" fmla="*/ 9443546 w 20677451"/>
              <a:gd name="connsiteY35" fmla="*/ 1879482 h 7978099"/>
              <a:gd name="connsiteX36" fmla="*/ 9688253 w 20677451"/>
              <a:gd name="connsiteY36" fmla="*/ 1893068 h 7978099"/>
              <a:gd name="connsiteX37" fmla="*/ 9925713 w 20677451"/>
              <a:gd name="connsiteY37" fmla="*/ 1906052 h 7978099"/>
              <a:gd name="connsiteX38" fmla="*/ 10168116 w 20677451"/>
              <a:gd name="connsiteY38" fmla="*/ 1910500 h 7978099"/>
              <a:gd name="connsiteX39" fmla="*/ 10405452 w 20677451"/>
              <a:gd name="connsiteY39" fmla="*/ 1908937 h 7978099"/>
              <a:gd name="connsiteX40" fmla="*/ 10645554 w 20677451"/>
              <a:gd name="connsiteY40" fmla="*/ 1904251 h 7978099"/>
              <a:gd name="connsiteX41" fmla="*/ 10880013 w 20677451"/>
              <a:gd name="connsiteY41" fmla="*/ 1891270 h 7978099"/>
              <a:gd name="connsiteX42" fmla="*/ 11117229 w 20677451"/>
              <a:gd name="connsiteY42" fmla="*/ 1875163 h 7978099"/>
              <a:gd name="connsiteX43" fmla="*/ 11344895 w 20677451"/>
              <a:gd name="connsiteY43" fmla="*/ 1849316 h 7978099"/>
              <a:gd name="connsiteX44" fmla="*/ 11576929 w 20677451"/>
              <a:gd name="connsiteY44" fmla="*/ 1812654 h 7978099"/>
              <a:gd name="connsiteX45" fmla="*/ 11804469 w 20677451"/>
              <a:gd name="connsiteY45" fmla="*/ 1772264 h 7978099"/>
              <a:gd name="connsiteX46" fmla="*/ 12032473 w 20677451"/>
              <a:gd name="connsiteY46" fmla="*/ 1719612 h 7978099"/>
              <a:gd name="connsiteX47" fmla="*/ 12254831 w 20677451"/>
              <a:gd name="connsiteY47" fmla="*/ 1658668 h 7978099"/>
              <a:gd name="connsiteX48" fmla="*/ 12477647 w 20677451"/>
              <a:gd name="connsiteY48" fmla="*/ 1585458 h 7978099"/>
              <a:gd name="connsiteX49" fmla="*/ 12692640 w 20677451"/>
              <a:gd name="connsiteY49" fmla="*/ 1509364 h 7978099"/>
              <a:gd name="connsiteX50" fmla="*/ 12911997 w 20677451"/>
              <a:gd name="connsiteY50" fmla="*/ 1422452 h 7978099"/>
              <a:gd name="connsiteX51" fmla="*/ 13125133 w 20677451"/>
              <a:gd name="connsiteY51" fmla="*/ 1324961 h 7978099"/>
              <a:gd name="connsiteX52" fmla="*/ 13341043 w 20677451"/>
              <a:gd name="connsiteY52" fmla="*/ 1224344 h 7978099"/>
              <a:gd name="connsiteX53" fmla="*/ 13551298 w 20677451"/>
              <a:gd name="connsiteY53" fmla="*/ 1115434 h 7978099"/>
              <a:gd name="connsiteX54" fmla="*/ 13764321 w 20677451"/>
              <a:gd name="connsiteY54" fmla="*/ 1003395 h 7978099"/>
              <a:gd name="connsiteX55" fmla="*/ 13972283 w 20677451"/>
              <a:gd name="connsiteY55" fmla="*/ 885348 h 7978099"/>
              <a:gd name="connsiteX56" fmla="*/ 14178508 w 20677451"/>
              <a:gd name="connsiteY56" fmla="*/ 760449 h 7978099"/>
              <a:gd name="connsiteX57" fmla="*/ 14384157 w 20677451"/>
              <a:gd name="connsiteY57" fmla="*/ 633266 h 7978099"/>
              <a:gd name="connsiteX58" fmla="*/ 14593146 w 20677451"/>
              <a:gd name="connsiteY58" fmla="*/ 505241 h 7978099"/>
              <a:gd name="connsiteX59" fmla="*/ 15004905 w 20677451"/>
              <a:gd name="connsiteY59" fmla="*/ 238615 h 7978099"/>
              <a:gd name="connsiteX60" fmla="*/ 15366182 w 20677451"/>
              <a:gd name="connsiteY60" fmla="*/ 0 h 7978099"/>
              <a:gd name="connsiteX61" fmla="*/ 20677451 w 20677451"/>
              <a:gd name="connsiteY61" fmla="*/ 1887539 h 7978099"/>
              <a:gd name="connsiteX62" fmla="*/ 19339479 w 20677451"/>
              <a:gd name="connsiteY62" fmla="*/ 5652404 h 7978099"/>
              <a:gd name="connsiteX63" fmla="*/ 19335039 w 20677451"/>
              <a:gd name="connsiteY63" fmla="*/ 5650870 h 7978099"/>
              <a:gd name="connsiteX64" fmla="*/ 19101085 w 20677451"/>
              <a:gd name="connsiteY64" fmla="*/ 5581609 h 7978099"/>
              <a:gd name="connsiteX65" fmla="*/ 18870576 w 20677451"/>
              <a:gd name="connsiteY65" fmla="*/ 5522733 h 7978099"/>
              <a:gd name="connsiteX66" fmla="*/ 18636615 w 20677451"/>
              <a:gd name="connsiteY66" fmla="*/ 5477714 h 7978099"/>
              <a:gd name="connsiteX67" fmla="*/ 18409549 w 20677451"/>
              <a:gd name="connsiteY67" fmla="*/ 5439618 h 7978099"/>
              <a:gd name="connsiteX68" fmla="*/ 18175595 w 20677451"/>
              <a:gd name="connsiteY68" fmla="*/ 5422303 h 7978099"/>
              <a:gd name="connsiteX69" fmla="*/ 17945083 w 20677451"/>
              <a:gd name="connsiteY69" fmla="*/ 5415378 h 7978099"/>
              <a:gd name="connsiteX70" fmla="*/ 17711127 w 20677451"/>
              <a:gd name="connsiteY70" fmla="*/ 5422303 h 7978099"/>
              <a:gd name="connsiteX71" fmla="*/ 17480615 w 20677451"/>
              <a:gd name="connsiteY71" fmla="*/ 5439617 h 7978099"/>
              <a:gd name="connsiteX72" fmla="*/ 17246665 w 20677451"/>
              <a:gd name="connsiteY72" fmla="*/ 5477713 h 7978099"/>
              <a:gd name="connsiteX73" fmla="*/ 17019591 w 20677451"/>
              <a:gd name="connsiteY73" fmla="*/ 5522734 h 7978099"/>
              <a:gd name="connsiteX74" fmla="*/ 16785639 w 20677451"/>
              <a:gd name="connsiteY74" fmla="*/ 5581607 h 7978099"/>
              <a:gd name="connsiteX75" fmla="*/ 16555123 w 20677451"/>
              <a:gd name="connsiteY75" fmla="*/ 5650869 h 7978099"/>
              <a:gd name="connsiteX76" fmla="*/ 16321169 w 20677451"/>
              <a:gd name="connsiteY76" fmla="*/ 5730521 h 7978099"/>
              <a:gd name="connsiteX77" fmla="*/ 16090657 w 20677451"/>
              <a:gd name="connsiteY77" fmla="*/ 5813635 h 7978099"/>
              <a:gd name="connsiteX78" fmla="*/ 15856701 w 20677451"/>
              <a:gd name="connsiteY78" fmla="*/ 5907138 h 7978099"/>
              <a:gd name="connsiteX79" fmla="*/ 15629632 w 20677451"/>
              <a:gd name="connsiteY79" fmla="*/ 6007573 h 7978099"/>
              <a:gd name="connsiteX80" fmla="*/ 15395679 w 20677451"/>
              <a:gd name="connsiteY80" fmla="*/ 6114928 h 7978099"/>
              <a:gd name="connsiteX81" fmla="*/ 15165163 w 20677451"/>
              <a:gd name="connsiteY81" fmla="*/ 6225750 h 7978099"/>
              <a:gd name="connsiteX82" fmla="*/ 14700699 w 20677451"/>
              <a:gd name="connsiteY82" fmla="*/ 6457782 h 7978099"/>
              <a:gd name="connsiteX83" fmla="*/ 14239671 w 20677451"/>
              <a:gd name="connsiteY83" fmla="*/ 6696736 h 7978099"/>
              <a:gd name="connsiteX84" fmla="*/ 13775204 w 20677451"/>
              <a:gd name="connsiteY84" fmla="*/ 6935693 h 7978099"/>
              <a:gd name="connsiteX85" fmla="*/ 13310741 w 20677451"/>
              <a:gd name="connsiteY85" fmla="*/ 7167726 h 7978099"/>
              <a:gd name="connsiteX86" fmla="*/ 13076785 w 20677451"/>
              <a:gd name="connsiteY86" fmla="*/ 7275081 h 7978099"/>
              <a:gd name="connsiteX87" fmla="*/ 12846278 w 20677451"/>
              <a:gd name="connsiteY87" fmla="*/ 7382438 h 7978099"/>
              <a:gd name="connsiteX88" fmla="*/ 12615764 w 20677451"/>
              <a:gd name="connsiteY88" fmla="*/ 7486333 h 7978099"/>
              <a:gd name="connsiteX89" fmla="*/ 12385249 w 20677451"/>
              <a:gd name="connsiteY89" fmla="*/ 7579837 h 7978099"/>
              <a:gd name="connsiteX90" fmla="*/ 12151294 w 20677451"/>
              <a:gd name="connsiteY90" fmla="*/ 7662954 h 7978099"/>
              <a:gd name="connsiteX91" fmla="*/ 11920784 w 20677451"/>
              <a:gd name="connsiteY91" fmla="*/ 7742603 h 7978099"/>
              <a:gd name="connsiteX92" fmla="*/ 11686827 w 20677451"/>
              <a:gd name="connsiteY92" fmla="*/ 7808404 h 7978099"/>
              <a:gd name="connsiteX93" fmla="*/ 11456318 w 20677451"/>
              <a:gd name="connsiteY93" fmla="*/ 7870742 h 7978099"/>
              <a:gd name="connsiteX94" fmla="*/ 11222360 w 20677451"/>
              <a:gd name="connsiteY94" fmla="*/ 7915762 h 7978099"/>
              <a:gd name="connsiteX95" fmla="*/ 10995290 w 20677451"/>
              <a:gd name="connsiteY95" fmla="*/ 7946930 h 7978099"/>
              <a:gd name="connsiteX96" fmla="*/ 10761338 w 20677451"/>
              <a:gd name="connsiteY96" fmla="*/ 7971173 h 7978099"/>
              <a:gd name="connsiteX97" fmla="*/ 10530825 w 20677451"/>
              <a:gd name="connsiteY97" fmla="*/ 7978099 h 7978099"/>
              <a:gd name="connsiteX98" fmla="*/ 10296869 w 20677451"/>
              <a:gd name="connsiteY98" fmla="*/ 7971174 h 7978099"/>
              <a:gd name="connsiteX99" fmla="*/ 10066364 w 20677451"/>
              <a:gd name="connsiteY99" fmla="*/ 7946931 h 7978099"/>
              <a:gd name="connsiteX100" fmla="*/ 9832409 w 20677451"/>
              <a:gd name="connsiteY100" fmla="*/ 7915764 h 7978099"/>
              <a:gd name="connsiteX101" fmla="*/ 9605335 w 20677451"/>
              <a:gd name="connsiteY101" fmla="*/ 7870742 h 7978099"/>
              <a:gd name="connsiteX102" fmla="*/ 9371382 w 20677451"/>
              <a:gd name="connsiteY102" fmla="*/ 7808407 h 7978099"/>
              <a:gd name="connsiteX103" fmla="*/ 9140867 w 20677451"/>
              <a:gd name="connsiteY103" fmla="*/ 7742604 h 7978099"/>
              <a:gd name="connsiteX104" fmla="*/ 8906917 w 20677451"/>
              <a:gd name="connsiteY104" fmla="*/ 7662955 h 7978099"/>
              <a:gd name="connsiteX105" fmla="*/ 8676403 w 20677451"/>
              <a:gd name="connsiteY105" fmla="*/ 7579839 h 7978099"/>
              <a:gd name="connsiteX106" fmla="*/ 8442450 w 20677451"/>
              <a:gd name="connsiteY106" fmla="*/ 7486332 h 7978099"/>
              <a:gd name="connsiteX107" fmla="*/ 8215378 w 20677451"/>
              <a:gd name="connsiteY107" fmla="*/ 7382440 h 7978099"/>
              <a:gd name="connsiteX108" fmla="*/ 7981427 w 20677451"/>
              <a:gd name="connsiteY108" fmla="*/ 7275083 h 7978099"/>
              <a:gd name="connsiteX109" fmla="*/ 7750914 w 20677451"/>
              <a:gd name="connsiteY109" fmla="*/ 7167727 h 7978099"/>
              <a:gd name="connsiteX110" fmla="*/ 7286447 w 20677451"/>
              <a:gd name="connsiteY110" fmla="*/ 6935696 h 7978099"/>
              <a:gd name="connsiteX111" fmla="*/ 6825419 w 20677451"/>
              <a:gd name="connsiteY111" fmla="*/ 6696738 h 7978099"/>
              <a:gd name="connsiteX112" fmla="*/ 6360956 w 20677451"/>
              <a:gd name="connsiteY112" fmla="*/ 6457780 h 7978099"/>
              <a:gd name="connsiteX113" fmla="*/ 5896487 w 20677451"/>
              <a:gd name="connsiteY113" fmla="*/ 6225748 h 7978099"/>
              <a:gd name="connsiteX114" fmla="*/ 5662536 w 20677451"/>
              <a:gd name="connsiteY114" fmla="*/ 6114931 h 7978099"/>
              <a:gd name="connsiteX115" fmla="*/ 5432021 w 20677451"/>
              <a:gd name="connsiteY115" fmla="*/ 6007574 h 7978099"/>
              <a:gd name="connsiteX116" fmla="*/ 5201506 w 20677451"/>
              <a:gd name="connsiteY116" fmla="*/ 5907138 h 7978099"/>
              <a:gd name="connsiteX117" fmla="*/ 4970994 w 20677451"/>
              <a:gd name="connsiteY117" fmla="*/ 5813634 h 7978099"/>
              <a:gd name="connsiteX118" fmla="*/ 4737041 w 20677451"/>
              <a:gd name="connsiteY118" fmla="*/ 5730519 h 7978099"/>
              <a:gd name="connsiteX119" fmla="*/ 4506529 w 20677451"/>
              <a:gd name="connsiteY119" fmla="*/ 5650868 h 7978099"/>
              <a:gd name="connsiteX120" fmla="*/ 4272574 w 20677451"/>
              <a:gd name="connsiteY120" fmla="*/ 5581607 h 7978099"/>
              <a:gd name="connsiteX121" fmla="*/ 4042062 w 20677451"/>
              <a:gd name="connsiteY121" fmla="*/ 5522732 h 7978099"/>
              <a:gd name="connsiteX122" fmla="*/ 3808108 w 20677451"/>
              <a:gd name="connsiteY122" fmla="*/ 5477713 h 7978099"/>
              <a:gd name="connsiteX123" fmla="*/ 3581032 w 20677451"/>
              <a:gd name="connsiteY123" fmla="*/ 5439617 h 7978099"/>
              <a:gd name="connsiteX124" fmla="*/ 3347082 w 20677451"/>
              <a:gd name="connsiteY124" fmla="*/ 5422301 h 7978099"/>
              <a:gd name="connsiteX125" fmla="*/ 3116570 w 20677451"/>
              <a:gd name="connsiteY125" fmla="*/ 5415375 h 7978099"/>
              <a:gd name="connsiteX126" fmla="*/ 2882617 w 20677451"/>
              <a:gd name="connsiteY126" fmla="*/ 5422301 h 7978099"/>
              <a:gd name="connsiteX127" fmla="*/ 2652103 w 20677451"/>
              <a:gd name="connsiteY127" fmla="*/ 5439618 h 7978099"/>
              <a:gd name="connsiteX128" fmla="*/ 2418150 w 20677451"/>
              <a:gd name="connsiteY128" fmla="*/ 5477713 h 7978099"/>
              <a:gd name="connsiteX129" fmla="*/ 2191076 w 20677451"/>
              <a:gd name="connsiteY129" fmla="*/ 5522732 h 7978099"/>
              <a:gd name="connsiteX130" fmla="*/ 1957125 w 20677451"/>
              <a:gd name="connsiteY130" fmla="*/ 5581607 h 7978099"/>
              <a:gd name="connsiteX131" fmla="*/ 1726612 w 20677451"/>
              <a:gd name="connsiteY131" fmla="*/ 5650867 h 7978099"/>
              <a:gd name="connsiteX132" fmla="*/ 1492657 w 20677451"/>
              <a:gd name="connsiteY132" fmla="*/ 5730521 h 7978099"/>
              <a:gd name="connsiteX133" fmla="*/ 1262141 w 20677451"/>
              <a:gd name="connsiteY133" fmla="*/ 5813635 h 797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0677451" h="7978099">
                <a:moveTo>
                  <a:pt x="1138973" y="5862862"/>
                </a:moveTo>
                <a:lnTo>
                  <a:pt x="0" y="5458090"/>
                </a:lnTo>
                <a:lnTo>
                  <a:pt x="547892" y="3916398"/>
                </a:lnTo>
                <a:lnTo>
                  <a:pt x="626739" y="3865341"/>
                </a:lnTo>
                <a:lnTo>
                  <a:pt x="1037350" y="3594147"/>
                </a:lnTo>
                <a:lnTo>
                  <a:pt x="1444620" y="3323792"/>
                </a:lnTo>
                <a:lnTo>
                  <a:pt x="1856383" y="3057164"/>
                </a:lnTo>
                <a:lnTo>
                  <a:pt x="2061457" y="2927697"/>
                </a:lnTo>
                <a:lnTo>
                  <a:pt x="2270446" y="2799672"/>
                </a:lnTo>
                <a:lnTo>
                  <a:pt x="2473917" y="2677899"/>
                </a:lnTo>
                <a:lnTo>
                  <a:pt x="2685208" y="2559009"/>
                </a:lnTo>
                <a:lnTo>
                  <a:pt x="2894896" y="2447812"/>
                </a:lnTo>
                <a:lnTo>
                  <a:pt x="3108491" y="2338061"/>
                </a:lnTo>
                <a:lnTo>
                  <a:pt x="3320481" y="2236004"/>
                </a:lnTo>
                <a:lnTo>
                  <a:pt x="3537535" y="2139955"/>
                </a:lnTo>
                <a:lnTo>
                  <a:pt x="3750223" y="2054724"/>
                </a:lnTo>
                <a:lnTo>
                  <a:pt x="3970734" y="1972381"/>
                </a:lnTo>
                <a:lnTo>
                  <a:pt x="4191368" y="1904582"/>
                </a:lnTo>
                <a:lnTo>
                  <a:pt x="4417062" y="1842794"/>
                </a:lnTo>
                <a:lnTo>
                  <a:pt x="4641722" y="1790983"/>
                </a:lnTo>
                <a:lnTo>
                  <a:pt x="4871453" y="1745185"/>
                </a:lnTo>
                <a:lnTo>
                  <a:pt x="5097967" y="1714772"/>
                </a:lnTo>
                <a:lnTo>
                  <a:pt x="5332307" y="1687244"/>
                </a:lnTo>
                <a:lnTo>
                  <a:pt x="5565609" y="1669696"/>
                </a:lnTo>
                <a:lnTo>
                  <a:pt x="5803980" y="1658156"/>
                </a:lnTo>
                <a:lnTo>
                  <a:pt x="6040745" y="1654310"/>
                </a:lnTo>
                <a:lnTo>
                  <a:pt x="6281419" y="1651906"/>
                </a:lnTo>
                <a:lnTo>
                  <a:pt x="6520485" y="1657197"/>
                </a:lnTo>
                <a:lnTo>
                  <a:pt x="6760707" y="1667056"/>
                </a:lnTo>
                <a:lnTo>
                  <a:pt x="7002081" y="1681482"/>
                </a:lnTo>
                <a:lnTo>
                  <a:pt x="7247363" y="1697350"/>
                </a:lnTo>
                <a:lnTo>
                  <a:pt x="7736325" y="1736781"/>
                </a:lnTo>
                <a:lnTo>
                  <a:pt x="8226436" y="1780782"/>
                </a:lnTo>
                <a:lnTo>
                  <a:pt x="8713213" y="1825625"/>
                </a:lnTo>
                <a:lnTo>
                  <a:pt x="9202173" y="1865056"/>
                </a:lnTo>
                <a:lnTo>
                  <a:pt x="9443546" y="1879482"/>
                </a:lnTo>
                <a:lnTo>
                  <a:pt x="9688253" y="1893068"/>
                </a:lnTo>
                <a:lnTo>
                  <a:pt x="9925713" y="1906052"/>
                </a:lnTo>
                <a:lnTo>
                  <a:pt x="10168116" y="1910500"/>
                </a:lnTo>
                <a:lnTo>
                  <a:pt x="10405452" y="1908937"/>
                </a:lnTo>
                <a:lnTo>
                  <a:pt x="10645554" y="1904251"/>
                </a:lnTo>
                <a:lnTo>
                  <a:pt x="10880013" y="1891270"/>
                </a:lnTo>
                <a:lnTo>
                  <a:pt x="11117229" y="1875163"/>
                </a:lnTo>
                <a:lnTo>
                  <a:pt x="11344895" y="1849316"/>
                </a:lnTo>
                <a:lnTo>
                  <a:pt x="11576929" y="1812654"/>
                </a:lnTo>
                <a:lnTo>
                  <a:pt x="11804469" y="1772264"/>
                </a:lnTo>
                <a:lnTo>
                  <a:pt x="12032473" y="1719612"/>
                </a:lnTo>
                <a:lnTo>
                  <a:pt x="12254831" y="1658668"/>
                </a:lnTo>
                <a:lnTo>
                  <a:pt x="12477647" y="1585458"/>
                </a:lnTo>
                <a:lnTo>
                  <a:pt x="12692640" y="1509364"/>
                </a:lnTo>
                <a:lnTo>
                  <a:pt x="12911997" y="1422452"/>
                </a:lnTo>
                <a:lnTo>
                  <a:pt x="13125133" y="1324961"/>
                </a:lnTo>
                <a:lnTo>
                  <a:pt x="13341043" y="1224344"/>
                </a:lnTo>
                <a:lnTo>
                  <a:pt x="13551298" y="1115434"/>
                </a:lnTo>
                <a:lnTo>
                  <a:pt x="13764321" y="1003395"/>
                </a:lnTo>
                <a:lnTo>
                  <a:pt x="13972283" y="885348"/>
                </a:lnTo>
                <a:lnTo>
                  <a:pt x="14178508" y="760449"/>
                </a:lnTo>
                <a:lnTo>
                  <a:pt x="14384157" y="633266"/>
                </a:lnTo>
                <a:lnTo>
                  <a:pt x="14593146" y="505241"/>
                </a:lnTo>
                <a:lnTo>
                  <a:pt x="15004905" y="238615"/>
                </a:lnTo>
                <a:lnTo>
                  <a:pt x="15366182" y="0"/>
                </a:lnTo>
                <a:lnTo>
                  <a:pt x="20677451" y="1887539"/>
                </a:lnTo>
                <a:lnTo>
                  <a:pt x="19339479" y="5652404"/>
                </a:lnTo>
                <a:lnTo>
                  <a:pt x="19335039" y="5650870"/>
                </a:lnTo>
                <a:lnTo>
                  <a:pt x="19101085" y="5581609"/>
                </a:lnTo>
                <a:lnTo>
                  <a:pt x="18870576" y="5522733"/>
                </a:lnTo>
                <a:lnTo>
                  <a:pt x="18636615" y="5477714"/>
                </a:lnTo>
                <a:lnTo>
                  <a:pt x="18409549" y="5439618"/>
                </a:lnTo>
                <a:lnTo>
                  <a:pt x="18175595" y="5422303"/>
                </a:lnTo>
                <a:lnTo>
                  <a:pt x="17945083" y="5415378"/>
                </a:lnTo>
                <a:lnTo>
                  <a:pt x="17711127" y="5422303"/>
                </a:lnTo>
                <a:lnTo>
                  <a:pt x="17480615" y="5439617"/>
                </a:lnTo>
                <a:lnTo>
                  <a:pt x="17246665" y="5477713"/>
                </a:lnTo>
                <a:lnTo>
                  <a:pt x="17019591" y="5522734"/>
                </a:lnTo>
                <a:lnTo>
                  <a:pt x="16785639" y="5581607"/>
                </a:lnTo>
                <a:lnTo>
                  <a:pt x="16555123" y="5650869"/>
                </a:lnTo>
                <a:lnTo>
                  <a:pt x="16321169" y="5730521"/>
                </a:lnTo>
                <a:lnTo>
                  <a:pt x="16090657" y="5813635"/>
                </a:lnTo>
                <a:lnTo>
                  <a:pt x="15856701" y="5907138"/>
                </a:lnTo>
                <a:lnTo>
                  <a:pt x="15629632" y="6007573"/>
                </a:lnTo>
                <a:lnTo>
                  <a:pt x="15395679" y="6114928"/>
                </a:lnTo>
                <a:lnTo>
                  <a:pt x="15165163" y="6225750"/>
                </a:lnTo>
                <a:lnTo>
                  <a:pt x="14700699" y="6457782"/>
                </a:lnTo>
                <a:lnTo>
                  <a:pt x="14239671" y="6696736"/>
                </a:lnTo>
                <a:lnTo>
                  <a:pt x="13775204" y="6935693"/>
                </a:lnTo>
                <a:lnTo>
                  <a:pt x="13310741" y="7167726"/>
                </a:lnTo>
                <a:lnTo>
                  <a:pt x="13076785" y="7275081"/>
                </a:lnTo>
                <a:lnTo>
                  <a:pt x="12846278" y="7382438"/>
                </a:lnTo>
                <a:lnTo>
                  <a:pt x="12615764" y="7486333"/>
                </a:lnTo>
                <a:lnTo>
                  <a:pt x="12385249" y="7579837"/>
                </a:lnTo>
                <a:lnTo>
                  <a:pt x="12151294" y="7662954"/>
                </a:lnTo>
                <a:lnTo>
                  <a:pt x="11920784" y="7742603"/>
                </a:lnTo>
                <a:lnTo>
                  <a:pt x="11686827" y="7808404"/>
                </a:lnTo>
                <a:lnTo>
                  <a:pt x="11456318" y="7870742"/>
                </a:lnTo>
                <a:lnTo>
                  <a:pt x="11222360" y="7915762"/>
                </a:lnTo>
                <a:lnTo>
                  <a:pt x="10995290" y="7946930"/>
                </a:lnTo>
                <a:lnTo>
                  <a:pt x="10761338" y="7971173"/>
                </a:lnTo>
                <a:lnTo>
                  <a:pt x="10530825" y="7978099"/>
                </a:lnTo>
                <a:lnTo>
                  <a:pt x="10296869" y="7971174"/>
                </a:lnTo>
                <a:lnTo>
                  <a:pt x="10066364" y="7946931"/>
                </a:lnTo>
                <a:lnTo>
                  <a:pt x="9832409" y="7915764"/>
                </a:lnTo>
                <a:lnTo>
                  <a:pt x="9605335" y="7870742"/>
                </a:lnTo>
                <a:lnTo>
                  <a:pt x="9371382" y="7808407"/>
                </a:lnTo>
                <a:lnTo>
                  <a:pt x="9140867" y="7742604"/>
                </a:lnTo>
                <a:lnTo>
                  <a:pt x="8906917" y="7662955"/>
                </a:lnTo>
                <a:lnTo>
                  <a:pt x="8676403" y="7579839"/>
                </a:lnTo>
                <a:lnTo>
                  <a:pt x="8442450" y="7486332"/>
                </a:lnTo>
                <a:lnTo>
                  <a:pt x="8215378" y="7382440"/>
                </a:lnTo>
                <a:lnTo>
                  <a:pt x="7981427" y="7275083"/>
                </a:lnTo>
                <a:lnTo>
                  <a:pt x="7750914" y="7167727"/>
                </a:lnTo>
                <a:lnTo>
                  <a:pt x="7286447" y="6935696"/>
                </a:lnTo>
                <a:lnTo>
                  <a:pt x="6825419" y="6696738"/>
                </a:lnTo>
                <a:lnTo>
                  <a:pt x="6360956" y="6457780"/>
                </a:lnTo>
                <a:lnTo>
                  <a:pt x="5896487" y="6225748"/>
                </a:lnTo>
                <a:lnTo>
                  <a:pt x="5662536" y="6114931"/>
                </a:lnTo>
                <a:lnTo>
                  <a:pt x="5432021" y="6007574"/>
                </a:lnTo>
                <a:lnTo>
                  <a:pt x="5201506" y="5907138"/>
                </a:lnTo>
                <a:lnTo>
                  <a:pt x="4970994" y="5813634"/>
                </a:lnTo>
                <a:lnTo>
                  <a:pt x="4737041" y="5730519"/>
                </a:lnTo>
                <a:lnTo>
                  <a:pt x="4506529" y="5650868"/>
                </a:lnTo>
                <a:lnTo>
                  <a:pt x="4272574" y="5581607"/>
                </a:lnTo>
                <a:lnTo>
                  <a:pt x="4042062" y="5522732"/>
                </a:lnTo>
                <a:lnTo>
                  <a:pt x="3808108" y="5477713"/>
                </a:lnTo>
                <a:lnTo>
                  <a:pt x="3581032" y="5439617"/>
                </a:lnTo>
                <a:lnTo>
                  <a:pt x="3347082" y="5422301"/>
                </a:lnTo>
                <a:lnTo>
                  <a:pt x="3116570" y="5415375"/>
                </a:lnTo>
                <a:lnTo>
                  <a:pt x="2882617" y="5422301"/>
                </a:lnTo>
                <a:lnTo>
                  <a:pt x="2652103" y="5439618"/>
                </a:lnTo>
                <a:lnTo>
                  <a:pt x="2418150" y="5477713"/>
                </a:lnTo>
                <a:lnTo>
                  <a:pt x="2191076" y="5522732"/>
                </a:lnTo>
                <a:lnTo>
                  <a:pt x="1957125" y="5581607"/>
                </a:lnTo>
                <a:lnTo>
                  <a:pt x="1726612" y="5650867"/>
                </a:lnTo>
                <a:lnTo>
                  <a:pt x="1492657" y="5730521"/>
                </a:lnTo>
                <a:lnTo>
                  <a:pt x="1262141" y="5813635"/>
                </a:lnTo>
                <a:close/>
              </a:path>
            </a:pathLst>
          </a:custGeom>
          <a:gradFill>
            <a:gsLst>
              <a:gs pos="0">
                <a:schemeClr val="accent4"/>
              </a:gs>
              <a:gs pos="100000">
                <a:schemeClr val="accent4"/>
              </a:gs>
            </a:gsLst>
            <a:lin ang="21594000" scaled="0"/>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7" name="Полилиния 7">
            <a:extLst>
              <a:ext uri="{FF2B5EF4-FFF2-40B4-BE49-F238E27FC236}">
                <a16:creationId xmlns:a16="http://schemas.microsoft.com/office/drawing/2014/main" id="{4709A8CE-2AAD-4FCD-8BDB-37D195DF2F71}"/>
              </a:ext>
            </a:extLst>
          </p:cNvPr>
          <p:cNvSpPr/>
          <p:nvPr userDrawn="1"/>
        </p:nvSpPr>
        <p:spPr>
          <a:xfrm>
            <a:off x="-23368000" y="-15646400"/>
            <a:ext cx="65024000" cy="41581392"/>
          </a:xfrm>
          <a:custGeom>
            <a:avLst/>
            <a:gdLst>
              <a:gd name="connsiteX0" fmla="*/ 23368001 w 65024000"/>
              <a:gd name="connsiteY0" fmla="*/ 15646402 h 41581392"/>
              <a:gd name="connsiteX1" fmla="*/ 23368001 w 65024000"/>
              <a:gd name="connsiteY1" fmla="*/ 25934985 h 41581392"/>
              <a:gd name="connsiteX2" fmla="*/ 41656000 w 65024000"/>
              <a:gd name="connsiteY2" fmla="*/ 25934985 h 41581392"/>
              <a:gd name="connsiteX3" fmla="*/ 41656000 w 65024000"/>
              <a:gd name="connsiteY3" fmla="*/ 15646402 h 41581392"/>
              <a:gd name="connsiteX4" fmla="*/ 0 w 65024000"/>
              <a:gd name="connsiteY4" fmla="*/ 0 h 41581392"/>
              <a:gd name="connsiteX5" fmla="*/ 65024000 w 65024000"/>
              <a:gd name="connsiteY5" fmla="*/ 0 h 41581392"/>
              <a:gd name="connsiteX6" fmla="*/ 65024000 w 65024000"/>
              <a:gd name="connsiteY6" fmla="*/ 41581392 h 41581392"/>
              <a:gd name="connsiteX7" fmla="*/ 0 w 65024000"/>
              <a:gd name="connsiteY7" fmla="*/ 41581392 h 415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24000" h="41581392">
                <a:moveTo>
                  <a:pt x="23368001" y="15646402"/>
                </a:moveTo>
                <a:lnTo>
                  <a:pt x="23368001" y="25934985"/>
                </a:lnTo>
                <a:lnTo>
                  <a:pt x="41656000" y="25934985"/>
                </a:lnTo>
                <a:lnTo>
                  <a:pt x="41656000" y="15646402"/>
                </a:lnTo>
                <a:close/>
                <a:moveTo>
                  <a:pt x="0" y="0"/>
                </a:moveTo>
                <a:lnTo>
                  <a:pt x="65024000" y="0"/>
                </a:lnTo>
                <a:lnTo>
                  <a:pt x="65024000" y="41581392"/>
                </a:lnTo>
                <a:lnTo>
                  <a:pt x="0" y="41581392"/>
                </a:lnTo>
                <a:close/>
              </a:path>
            </a:pathLst>
          </a:custGeom>
          <a:solidFill>
            <a:srgbClr val="E6E6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Tree>
    <p:extLst>
      <p:ext uri="{BB962C8B-B14F-4D97-AF65-F5344CB8AC3E}">
        <p14:creationId xmlns:p14="http://schemas.microsoft.com/office/powerpoint/2010/main" val="1336980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164020"/>
      </p:ext>
    </p:extLst>
  </p:cSld>
  <p:clrMap bg1="lt1" tx1="dk1" bg2="lt2" tx2="dk2" accent1="accent1" accent2="accent2" accent3="accent3" accent4="accent4" accent5="accent5" accent6="accent6" hlink="hlink" folHlink="folHlink"/>
  <p:sldLayoutIdLst>
    <p:sldLayoutId id="2147484252" r:id="rId1"/>
    <p:sldLayoutId id="2147484254" r:id="rId2"/>
    <p:sldLayoutId id="2147484258" r:id="rId3"/>
    <p:sldLayoutId id="2147484329" r:id="rId4"/>
    <p:sldLayoutId id="2147484334" r:id="rId5"/>
    <p:sldLayoutId id="2147484338" r:id="rId6"/>
    <p:sldLayoutId id="2147484352" r:id="rId7"/>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rainbow over a building&#10;&#10;Description automatically generated">
            <a:extLst>
              <a:ext uri="{FF2B5EF4-FFF2-40B4-BE49-F238E27FC236}">
                <a16:creationId xmlns:a16="http://schemas.microsoft.com/office/drawing/2014/main" id="{AE9774C7-E257-6C80-1060-3692CE7D89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103" b="7103"/>
          <a:stretch>
            <a:fillRect/>
          </a:stretch>
        </p:blipFill>
        <p:spPr/>
      </p:pic>
      <p:sp>
        <p:nvSpPr>
          <p:cNvPr id="11" name="Полилиния: фигура 10">
            <a:extLst>
              <a:ext uri="{FF2B5EF4-FFF2-40B4-BE49-F238E27FC236}">
                <a16:creationId xmlns:a16="http://schemas.microsoft.com/office/drawing/2014/main" id="{47187133-FD06-41D4-BDB6-4EFDDE849B1B}"/>
              </a:ext>
            </a:extLst>
          </p:cNvPr>
          <p:cNvSpPr/>
          <p:nvPr/>
        </p:nvSpPr>
        <p:spPr>
          <a:xfrm>
            <a:off x="0" y="0"/>
            <a:ext cx="18288000" cy="10288588"/>
          </a:xfrm>
          <a:custGeom>
            <a:avLst/>
            <a:gdLst>
              <a:gd name="connsiteX0" fmla="*/ 0 w 18288000"/>
              <a:gd name="connsiteY0" fmla="*/ 0 h 10288588"/>
              <a:gd name="connsiteX1" fmla="*/ 18288000 w 18288000"/>
              <a:gd name="connsiteY1" fmla="*/ 0 h 10288588"/>
              <a:gd name="connsiteX2" fmla="*/ 18288000 w 18288000"/>
              <a:gd name="connsiteY2" fmla="*/ 3375990 h 10288588"/>
              <a:gd name="connsiteX3" fmla="*/ 16088958 w 18288000"/>
              <a:gd name="connsiteY3" fmla="*/ 1178877 h 10288588"/>
              <a:gd name="connsiteX4" fmla="*/ 16088958 w 18288000"/>
              <a:gd name="connsiteY4" fmla="*/ 3111145 h 10288588"/>
              <a:gd name="connsiteX5" fmla="*/ 18288000 w 18288000"/>
              <a:gd name="connsiteY5" fmla="*/ 5309825 h 10288588"/>
              <a:gd name="connsiteX6" fmla="*/ 18288000 w 18288000"/>
              <a:gd name="connsiteY6" fmla="*/ 5485343 h 10288588"/>
              <a:gd name="connsiteX7" fmla="*/ 14913419 w 18288000"/>
              <a:gd name="connsiteY7" fmla="*/ 2114452 h 10288588"/>
              <a:gd name="connsiteX8" fmla="*/ 12979265 w 18288000"/>
              <a:gd name="connsiteY8" fmla="*/ 2114452 h 10288588"/>
              <a:gd name="connsiteX9" fmla="*/ 18288000 w 18288000"/>
              <a:gd name="connsiteY9" fmla="*/ 7420745 h 10288588"/>
              <a:gd name="connsiteX10" fmla="*/ 18288000 w 18288000"/>
              <a:gd name="connsiteY10" fmla="*/ 7596263 h 10288588"/>
              <a:gd name="connsiteX11" fmla="*/ 11451064 w 18288000"/>
              <a:gd name="connsiteY11" fmla="*/ 763588 h 10288588"/>
              <a:gd name="connsiteX12" fmla="*/ 11451064 w 18288000"/>
              <a:gd name="connsiteY12" fmla="*/ 2695856 h 10288588"/>
              <a:gd name="connsiteX13" fmla="*/ 18288000 w 18288000"/>
              <a:gd name="connsiteY13" fmla="*/ 9533233 h 10288588"/>
              <a:gd name="connsiteX14" fmla="*/ 18288000 w 18288000"/>
              <a:gd name="connsiteY14" fmla="*/ 9708751 h 10288588"/>
              <a:gd name="connsiteX15" fmla="*/ 11999649 w 18288000"/>
              <a:gd name="connsiteY15" fmla="*/ 3423003 h 10288588"/>
              <a:gd name="connsiteX16" fmla="*/ 10063928 w 18288000"/>
              <a:gd name="connsiteY16" fmla="*/ 3423003 h 10288588"/>
              <a:gd name="connsiteX17" fmla="*/ 16933780 w 18288000"/>
              <a:gd name="connsiteY17" fmla="*/ 10288588 h 10288588"/>
              <a:gd name="connsiteX18" fmla="*/ 16755097 w 18288000"/>
              <a:gd name="connsiteY18" fmla="*/ 10288588 h 10288588"/>
              <a:gd name="connsiteX19" fmla="*/ 9018482 w 18288000"/>
              <a:gd name="connsiteY19" fmla="*/ 2556382 h 10288588"/>
              <a:gd name="connsiteX20" fmla="*/ 9018482 w 18288000"/>
              <a:gd name="connsiteY20" fmla="*/ 4490217 h 10288588"/>
              <a:gd name="connsiteX21" fmla="*/ 14820943 w 18288000"/>
              <a:gd name="connsiteY21" fmla="*/ 10288588 h 10288588"/>
              <a:gd name="connsiteX22" fmla="*/ 14642261 w 18288000"/>
              <a:gd name="connsiteY22" fmla="*/ 10288588 h 10288588"/>
              <a:gd name="connsiteX23" fmla="*/ 10708123 w 18288000"/>
              <a:gd name="connsiteY23" fmla="*/ 6356666 h 10288588"/>
              <a:gd name="connsiteX24" fmla="*/ 8772402 w 18288000"/>
              <a:gd name="connsiteY24" fmla="*/ 6356666 h 10288588"/>
              <a:gd name="connsiteX25" fmla="*/ 12708107 w 18288000"/>
              <a:gd name="connsiteY25" fmla="*/ 10288588 h 10288588"/>
              <a:gd name="connsiteX26" fmla="*/ 12530993 w 18288000"/>
              <a:gd name="connsiteY26" fmla="*/ 10288588 h 10288588"/>
              <a:gd name="connsiteX27" fmla="*/ 9346065 w 18288000"/>
              <a:gd name="connsiteY27" fmla="*/ 7105752 h 10288588"/>
              <a:gd name="connsiteX28" fmla="*/ 9346065 w 18288000"/>
              <a:gd name="connsiteY28" fmla="*/ 9041155 h 10288588"/>
              <a:gd name="connsiteX29" fmla="*/ 10595272 w 18288000"/>
              <a:gd name="connsiteY29" fmla="*/ 10288588 h 10288588"/>
              <a:gd name="connsiteX30" fmla="*/ 0 w 18288000"/>
              <a:gd name="connsiteY30" fmla="*/ 10288588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88000" h="10288588">
                <a:moveTo>
                  <a:pt x="0" y="0"/>
                </a:moveTo>
                <a:lnTo>
                  <a:pt x="18288000" y="0"/>
                </a:lnTo>
                <a:lnTo>
                  <a:pt x="18288000" y="3375990"/>
                </a:lnTo>
                <a:lnTo>
                  <a:pt x="16088958" y="1178877"/>
                </a:lnTo>
                <a:lnTo>
                  <a:pt x="16088958" y="3111145"/>
                </a:lnTo>
                <a:lnTo>
                  <a:pt x="18288000" y="5309825"/>
                </a:lnTo>
                <a:lnTo>
                  <a:pt x="18288000" y="5485343"/>
                </a:lnTo>
                <a:lnTo>
                  <a:pt x="14913419" y="2114452"/>
                </a:lnTo>
                <a:lnTo>
                  <a:pt x="12979265" y="2114452"/>
                </a:lnTo>
                <a:lnTo>
                  <a:pt x="18288000" y="7420745"/>
                </a:lnTo>
                <a:lnTo>
                  <a:pt x="18288000" y="7596263"/>
                </a:lnTo>
                <a:lnTo>
                  <a:pt x="11451064" y="763588"/>
                </a:lnTo>
                <a:lnTo>
                  <a:pt x="11451064" y="2695856"/>
                </a:lnTo>
                <a:lnTo>
                  <a:pt x="18288000" y="9533233"/>
                </a:lnTo>
                <a:lnTo>
                  <a:pt x="18288000" y="9708751"/>
                </a:lnTo>
                <a:lnTo>
                  <a:pt x="11999649" y="3423003"/>
                </a:lnTo>
                <a:lnTo>
                  <a:pt x="10063928" y="3423003"/>
                </a:lnTo>
                <a:lnTo>
                  <a:pt x="16933780" y="10288588"/>
                </a:lnTo>
                <a:lnTo>
                  <a:pt x="16755097" y="10288588"/>
                </a:lnTo>
                <a:lnTo>
                  <a:pt x="9018482" y="2556382"/>
                </a:lnTo>
                <a:lnTo>
                  <a:pt x="9018482" y="4490217"/>
                </a:lnTo>
                <a:lnTo>
                  <a:pt x="14820943" y="10288588"/>
                </a:lnTo>
                <a:lnTo>
                  <a:pt x="14642261" y="10288588"/>
                </a:lnTo>
                <a:lnTo>
                  <a:pt x="10708123" y="6356666"/>
                </a:lnTo>
                <a:lnTo>
                  <a:pt x="8772402" y="6356666"/>
                </a:lnTo>
                <a:lnTo>
                  <a:pt x="12708107" y="10288588"/>
                </a:lnTo>
                <a:lnTo>
                  <a:pt x="12530993" y="10288588"/>
                </a:lnTo>
                <a:lnTo>
                  <a:pt x="9346065" y="7105752"/>
                </a:lnTo>
                <a:lnTo>
                  <a:pt x="9346065" y="9041155"/>
                </a:lnTo>
                <a:lnTo>
                  <a:pt x="10595272" y="10288588"/>
                </a:lnTo>
                <a:lnTo>
                  <a:pt x="0" y="10288588"/>
                </a:lnTo>
                <a:close/>
              </a:path>
            </a:pathLst>
          </a:custGeom>
          <a:gradFill>
            <a:gsLst>
              <a:gs pos="29000">
                <a:schemeClr val="accent4"/>
              </a:gs>
              <a:gs pos="95000">
                <a:schemeClr val="accent4">
                  <a:alpha val="0"/>
                </a:schemeClr>
              </a:gs>
            </a:gsLst>
            <a:lin ang="21594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Полилиния: фигура 23">
            <a:extLst>
              <a:ext uri="{FF2B5EF4-FFF2-40B4-BE49-F238E27FC236}">
                <a16:creationId xmlns:a16="http://schemas.microsoft.com/office/drawing/2014/main" id="{17A2742C-9498-4464-8764-781CBB4E109E}"/>
              </a:ext>
            </a:extLst>
          </p:cNvPr>
          <p:cNvSpPr/>
          <p:nvPr/>
        </p:nvSpPr>
        <p:spPr>
          <a:xfrm>
            <a:off x="1652681" y="4"/>
            <a:ext cx="16635319" cy="10298600"/>
          </a:xfrm>
          <a:custGeom>
            <a:avLst/>
            <a:gdLst>
              <a:gd name="connsiteX0" fmla="*/ 0 w 16635319"/>
              <a:gd name="connsiteY0" fmla="*/ 9140068 h 10298600"/>
              <a:gd name="connsiteX1" fmla="*/ 3504069 w 16635319"/>
              <a:gd name="connsiteY1" fmla="*/ 9140068 h 10298600"/>
              <a:gd name="connsiteX2" fmla="*/ 4653230 w 16635319"/>
              <a:gd name="connsiteY2" fmla="*/ 10288582 h 10298600"/>
              <a:gd name="connsiteX3" fmla="*/ 1149619 w 16635319"/>
              <a:gd name="connsiteY3" fmla="*/ 10288582 h 10298600"/>
              <a:gd name="connsiteX4" fmla="*/ 2462581 w 16635319"/>
              <a:gd name="connsiteY4" fmla="*/ 7798641 h 10298600"/>
              <a:gd name="connsiteX5" fmla="*/ 5965169 w 16635319"/>
              <a:gd name="connsiteY5" fmla="*/ 7798641 h 10298600"/>
              <a:gd name="connsiteX6" fmla="*/ 6032613 w 16635319"/>
              <a:gd name="connsiteY6" fmla="*/ 7866036 h 10298600"/>
              <a:gd name="connsiteX7" fmla="*/ 6032613 w 16635319"/>
              <a:gd name="connsiteY7" fmla="*/ 7855791 h 10298600"/>
              <a:gd name="connsiteX8" fmla="*/ 8476811 w 16635319"/>
              <a:gd name="connsiteY8" fmla="*/ 10298600 h 10298600"/>
              <a:gd name="connsiteX9" fmla="*/ 4963964 w 16635319"/>
              <a:gd name="connsiteY9" fmla="*/ 10298600 h 10298600"/>
              <a:gd name="connsiteX10" fmla="*/ 5637721 w 16635319"/>
              <a:gd name="connsiteY10" fmla="*/ 7102592 h 10298600"/>
              <a:gd name="connsiteX11" fmla="*/ 7866370 w 16635319"/>
              <a:gd name="connsiteY11" fmla="*/ 7102592 h 10298600"/>
              <a:gd name="connsiteX12" fmla="*/ 11055425 w 16635319"/>
              <a:gd name="connsiteY12" fmla="*/ 10288582 h 10298600"/>
              <a:gd name="connsiteX13" fmla="*/ 10878311 w 16635319"/>
              <a:gd name="connsiteY13" fmla="*/ 10288582 h 10298600"/>
              <a:gd name="connsiteX14" fmla="*/ 7693384 w 16635319"/>
              <a:gd name="connsiteY14" fmla="*/ 7105747 h 10298600"/>
              <a:gd name="connsiteX15" fmla="*/ 7693384 w 16635319"/>
              <a:gd name="connsiteY15" fmla="*/ 9041150 h 10298600"/>
              <a:gd name="connsiteX16" fmla="*/ 8942590 w 16635319"/>
              <a:gd name="connsiteY16" fmla="*/ 10288582 h 10298600"/>
              <a:gd name="connsiteX17" fmla="*/ 8825688 w 16635319"/>
              <a:gd name="connsiteY17" fmla="*/ 10288582 h 10298600"/>
              <a:gd name="connsiteX18" fmla="*/ 7615316 w 16635319"/>
              <a:gd name="connsiteY18" fmla="*/ 1460758 h 10298600"/>
              <a:gd name="connsiteX19" fmla="*/ 9798383 w 16635319"/>
              <a:gd name="connsiteY19" fmla="*/ 1460758 h 10298600"/>
              <a:gd name="connsiteX20" fmla="*/ 9798383 w 16635319"/>
              <a:gd name="connsiteY20" fmla="*/ 2695852 h 10298600"/>
              <a:gd name="connsiteX21" fmla="*/ 16635319 w 16635319"/>
              <a:gd name="connsiteY21" fmla="*/ 9533228 h 10298600"/>
              <a:gd name="connsiteX22" fmla="*/ 16635319 w 16635319"/>
              <a:gd name="connsiteY22" fmla="*/ 9708746 h 10298600"/>
              <a:gd name="connsiteX23" fmla="*/ 10346968 w 16635319"/>
              <a:gd name="connsiteY23" fmla="*/ 3422999 h 10298600"/>
              <a:gd name="connsiteX24" fmla="*/ 9578459 w 16635319"/>
              <a:gd name="connsiteY24" fmla="*/ 3422999 h 10298600"/>
              <a:gd name="connsiteX25" fmla="*/ 10495993 w 16635319"/>
              <a:gd name="connsiteY25" fmla="*/ 1460758 h 10298600"/>
              <a:gd name="connsiteX26" fmla="*/ 11116546 w 16635319"/>
              <a:gd name="connsiteY26" fmla="*/ 1460758 h 10298600"/>
              <a:gd name="connsiteX27" fmla="*/ 11770951 w 16635319"/>
              <a:gd name="connsiteY27" fmla="*/ 2114447 h 10298600"/>
              <a:gd name="connsiteX28" fmla="*/ 11326584 w 16635319"/>
              <a:gd name="connsiteY28" fmla="*/ 2114447 h 10298600"/>
              <a:gd name="connsiteX29" fmla="*/ 16635319 w 16635319"/>
              <a:gd name="connsiteY29" fmla="*/ 7420740 h 10298600"/>
              <a:gd name="connsiteX30" fmla="*/ 16635319 w 16635319"/>
              <a:gd name="connsiteY30" fmla="*/ 7596258 h 10298600"/>
              <a:gd name="connsiteX31" fmla="*/ 6269048 w 16635319"/>
              <a:gd name="connsiteY31" fmla="*/ 466837 h 10298600"/>
              <a:gd name="connsiteX32" fmla="*/ 9227052 w 16635319"/>
              <a:gd name="connsiteY32" fmla="*/ 3423000 h 10298600"/>
              <a:gd name="connsiteX33" fmla="*/ 8411247 w 16635319"/>
              <a:gd name="connsiteY33" fmla="*/ 3423000 h 10298600"/>
              <a:gd name="connsiteX34" fmla="*/ 15281099 w 16635319"/>
              <a:gd name="connsiteY34" fmla="*/ 10288583 h 10298600"/>
              <a:gd name="connsiteX35" fmla="*/ 15102415 w 16635319"/>
              <a:gd name="connsiteY35" fmla="*/ 10288583 h 10298600"/>
              <a:gd name="connsiteX36" fmla="*/ 7365801 w 16635319"/>
              <a:gd name="connsiteY36" fmla="*/ 2556379 h 10298600"/>
              <a:gd name="connsiteX37" fmla="*/ 7365801 w 16635319"/>
              <a:gd name="connsiteY37" fmla="*/ 4490213 h 10298600"/>
              <a:gd name="connsiteX38" fmla="*/ 13168261 w 16635319"/>
              <a:gd name="connsiteY38" fmla="*/ 10288583 h 10298600"/>
              <a:gd name="connsiteX39" fmla="*/ 12989579 w 16635319"/>
              <a:gd name="connsiteY39" fmla="*/ 10288583 h 10298600"/>
              <a:gd name="connsiteX40" fmla="*/ 9055442 w 16635319"/>
              <a:gd name="connsiteY40" fmla="*/ 6356662 h 10298600"/>
              <a:gd name="connsiteX41" fmla="*/ 8660900 w 16635319"/>
              <a:gd name="connsiteY41" fmla="*/ 6356662 h 10298600"/>
              <a:gd name="connsiteX42" fmla="*/ 6269048 w 16635319"/>
              <a:gd name="connsiteY42" fmla="*/ 3964654 h 10298600"/>
              <a:gd name="connsiteX43" fmla="*/ 13244521 w 16635319"/>
              <a:gd name="connsiteY43" fmla="*/ 0 h 10298600"/>
              <a:gd name="connsiteX44" fmla="*/ 13477557 w 16635319"/>
              <a:gd name="connsiteY44" fmla="*/ 0 h 10298600"/>
              <a:gd name="connsiteX45" fmla="*/ 16635319 w 16635319"/>
              <a:gd name="connsiteY45" fmla="*/ 3154992 h 10298600"/>
              <a:gd name="connsiteX46" fmla="*/ 16635319 w 16635319"/>
              <a:gd name="connsiteY46" fmla="*/ 3375986 h 10298600"/>
              <a:gd name="connsiteX47" fmla="*/ 14436277 w 16635319"/>
              <a:gd name="connsiteY47" fmla="*/ 1178873 h 10298600"/>
              <a:gd name="connsiteX48" fmla="*/ 14436277 w 16635319"/>
              <a:gd name="connsiteY48" fmla="*/ 3111141 h 10298600"/>
              <a:gd name="connsiteX49" fmla="*/ 16635319 w 16635319"/>
              <a:gd name="connsiteY49" fmla="*/ 5309821 h 10298600"/>
              <a:gd name="connsiteX50" fmla="*/ 16635319 w 16635319"/>
              <a:gd name="connsiteY50" fmla="*/ 5485339 h 10298600"/>
              <a:gd name="connsiteX51" fmla="*/ 13260738 w 16635319"/>
              <a:gd name="connsiteY51" fmla="*/ 2114448 h 10298600"/>
              <a:gd name="connsiteX52" fmla="*/ 13244521 w 16635319"/>
              <a:gd name="connsiteY52" fmla="*/ 2114448 h 1029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635319" h="10298600">
                <a:moveTo>
                  <a:pt x="0" y="9140068"/>
                </a:moveTo>
                <a:lnTo>
                  <a:pt x="3504069" y="9140068"/>
                </a:lnTo>
                <a:lnTo>
                  <a:pt x="4653230" y="10288582"/>
                </a:lnTo>
                <a:lnTo>
                  <a:pt x="1149619" y="10288582"/>
                </a:lnTo>
                <a:close/>
                <a:moveTo>
                  <a:pt x="2462581" y="7798641"/>
                </a:moveTo>
                <a:lnTo>
                  <a:pt x="5965169" y="7798641"/>
                </a:lnTo>
                <a:lnTo>
                  <a:pt x="6032613" y="7866036"/>
                </a:lnTo>
                <a:lnTo>
                  <a:pt x="6032613" y="7855791"/>
                </a:lnTo>
                <a:lnTo>
                  <a:pt x="8476811" y="10298600"/>
                </a:lnTo>
                <a:lnTo>
                  <a:pt x="4963964" y="10298600"/>
                </a:lnTo>
                <a:close/>
                <a:moveTo>
                  <a:pt x="5637721" y="7102592"/>
                </a:moveTo>
                <a:lnTo>
                  <a:pt x="7866370" y="7102592"/>
                </a:lnTo>
                <a:lnTo>
                  <a:pt x="11055425" y="10288582"/>
                </a:lnTo>
                <a:lnTo>
                  <a:pt x="10878311" y="10288582"/>
                </a:lnTo>
                <a:lnTo>
                  <a:pt x="7693384" y="7105747"/>
                </a:lnTo>
                <a:lnTo>
                  <a:pt x="7693384" y="9041150"/>
                </a:lnTo>
                <a:lnTo>
                  <a:pt x="8942590" y="10288582"/>
                </a:lnTo>
                <a:lnTo>
                  <a:pt x="8825688" y="10288582"/>
                </a:lnTo>
                <a:close/>
                <a:moveTo>
                  <a:pt x="7615316" y="1460758"/>
                </a:moveTo>
                <a:lnTo>
                  <a:pt x="9798383" y="1460758"/>
                </a:lnTo>
                <a:lnTo>
                  <a:pt x="9798383" y="2695852"/>
                </a:lnTo>
                <a:lnTo>
                  <a:pt x="16635319" y="9533228"/>
                </a:lnTo>
                <a:lnTo>
                  <a:pt x="16635319" y="9708746"/>
                </a:lnTo>
                <a:lnTo>
                  <a:pt x="10346968" y="3422999"/>
                </a:lnTo>
                <a:lnTo>
                  <a:pt x="9578459" y="3422999"/>
                </a:lnTo>
                <a:close/>
                <a:moveTo>
                  <a:pt x="10495993" y="1460758"/>
                </a:moveTo>
                <a:lnTo>
                  <a:pt x="11116546" y="1460758"/>
                </a:lnTo>
                <a:lnTo>
                  <a:pt x="11770951" y="2114447"/>
                </a:lnTo>
                <a:lnTo>
                  <a:pt x="11326584" y="2114447"/>
                </a:lnTo>
                <a:lnTo>
                  <a:pt x="16635319" y="7420740"/>
                </a:lnTo>
                <a:lnTo>
                  <a:pt x="16635319" y="7596258"/>
                </a:lnTo>
                <a:close/>
                <a:moveTo>
                  <a:pt x="6269048" y="466837"/>
                </a:moveTo>
                <a:lnTo>
                  <a:pt x="9227052" y="3423000"/>
                </a:lnTo>
                <a:lnTo>
                  <a:pt x="8411247" y="3423000"/>
                </a:lnTo>
                <a:lnTo>
                  <a:pt x="15281099" y="10288583"/>
                </a:lnTo>
                <a:lnTo>
                  <a:pt x="15102415" y="10288583"/>
                </a:lnTo>
                <a:lnTo>
                  <a:pt x="7365801" y="2556379"/>
                </a:lnTo>
                <a:lnTo>
                  <a:pt x="7365801" y="4490213"/>
                </a:lnTo>
                <a:lnTo>
                  <a:pt x="13168261" y="10288583"/>
                </a:lnTo>
                <a:lnTo>
                  <a:pt x="12989579" y="10288583"/>
                </a:lnTo>
                <a:lnTo>
                  <a:pt x="9055442" y="6356662"/>
                </a:lnTo>
                <a:lnTo>
                  <a:pt x="8660900" y="6356662"/>
                </a:lnTo>
                <a:lnTo>
                  <a:pt x="6269048" y="3964654"/>
                </a:lnTo>
                <a:close/>
                <a:moveTo>
                  <a:pt x="13244521" y="0"/>
                </a:moveTo>
                <a:lnTo>
                  <a:pt x="13477557" y="0"/>
                </a:lnTo>
                <a:lnTo>
                  <a:pt x="16635319" y="3154992"/>
                </a:lnTo>
                <a:lnTo>
                  <a:pt x="16635319" y="3375986"/>
                </a:lnTo>
                <a:lnTo>
                  <a:pt x="14436277" y="1178873"/>
                </a:lnTo>
                <a:lnTo>
                  <a:pt x="14436277" y="3111141"/>
                </a:lnTo>
                <a:lnTo>
                  <a:pt x="16635319" y="5309821"/>
                </a:lnTo>
                <a:lnTo>
                  <a:pt x="16635319" y="5485339"/>
                </a:lnTo>
                <a:lnTo>
                  <a:pt x="13260738" y="2114448"/>
                </a:lnTo>
                <a:lnTo>
                  <a:pt x="13244521" y="2114448"/>
                </a:lnTo>
                <a:close/>
              </a:path>
            </a:pathLst>
          </a:custGeom>
          <a:gradFill>
            <a:gsLst>
              <a:gs pos="0">
                <a:schemeClr val="accent4"/>
              </a:gs>
              <a:gs pos="77000">
                <a:schemeClr val="accent4">
                  <a:lumMod val="45000"/>
                  <a:lumOff val="55000"/>
                </a:schemeClr>
              </a:gs>
            </a:gsLst>
            <a:lin ang="6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 name="TextBox 5">
            <a:extLst>
              <a:ext uri="{FF2B5EF4-FFF2-40B4-BE49-F238E27FC236}">
                <a16:creationId xmlns:a16="http://schemas.microsoft.com/office/drawing/2014/main" id="{241FAE43-AFE9-4EB8-8C59-551DC53CCD4E}"/>
              </a:ext>
            </a:extLst>
          </p:cNvPr>
          <p:cNvSpPr txBox="1"/>
          <p:nvPr/>
        </p:nvSpPr>
        <p:spPr>
          <a:xfrm>
            <a:off x="2608596" y="7361800"/>
            <a:ext cx="6462252" cy="477054"/>
          </a:xfrm>
          <a:prstGeom prst="rect">
            <a:avLst/>
          </a:prstGeom>
          <a:noFill/>
        </p:spPr>
        <p:txBody>
          <a:bodyPr wrap="square" rtlCol="0">
            <a:spAutoFit/>
          </a:bodyPr>
          <a:lstStyle/>
          <a:p>
            <a:pPr algn="ctr"/>
            <a:r>
              <a:rPr lang="en-US" sz="2500" dirty="0">
                <a:solidFill>
                  <a:schemeClr val="bg2"/>
                </a:solidFill>
                <a:latin typeface="Montserrat ExtraLight" panose="00000300000000000000" pitchFamily="50" charset="0"/>
                <a:ea typeface="Roboto Light" panose="02000000000000000000" pitchFamily="2" charset="0"/>
                <a:cs typeface="Open Sans Light" panose="020B0306030504020204" pitchFamily="34" charset="0"/>
              </a:rPr>
              <a:t>TRINIDAD STATE COLLEGE</a:t>
            </a:r>
            <a:endParaRPr lang="ru-RU" sz="2500" dirty="0">
              <a:solidFill>
                <a:schemeClr val="bg2"/>
              </a:solidFill>
              <a:latin typeface="Roboto Light" panose="02000000000000000000" pitchFamily="2" charset="0"/>
              <a:ea typeface="Roboto Light" panose="02000000000000000000" pitchFamily="2" charset="0"/>
              <a:cs typeface="Open Sans Light" panose="020B0306030504020204" pitchFamily="34" charset="0"/>
            </a:endParaRPr>
          </a:p>
        </p:txBody>
      </p:sp>
      <p:sp>
        <p:nvSpPr>
          <p:cNvPr id="7" name="TextBox 6">
            <a:extLst>
              <a:ext uri="{FF2B5EF4-FFF2-40B4-BE49-F238E27FC236}">
                <a16:creationId xmlns:a16="http://schemas.microsoft.com/office/drawing/2014/main" id="{D7268AD9-C200-45A3-A964-FCDD11D0B2FA}"/>
              </a:ext>
            </a:extLst>
          </p:cNvPr>
          <p:cNvSpPr txBox="1"/>
          <p:nvPr/>
        </p:nvSpPr>
        <p:spPr>
          <a:xfrm>
            <a:off x="439990" y="838814"/>
            <a:ext cx="6987048" cy="1631216"/>
          </a:xfrm>
          <a:prstGeom prst="rect">
            <a:avLst/>
          </a:prstGeom>
          <a:noFill/>
        </p:spPr>
        <p:txBody>
          <a:bodyPr wrap="square" rtlCol="0">
            <a:spAutoFit/>
          </a:bodyPr>
          <a:lstStyle/>
          <a:p>
            <a:pPr algn="ctr"/>
            <a:r>
              <a:rPr lang="en-US" sz="10000" spc="-300" dirty="0">
                <a:solidFill>
                  <a:schemeClr val="bg2"/>
                </a:solidFill>
                <a:latin typeface="Montserrat ExtraBold" panose="00000900000000000000" pitchFamily="50" charset="0"/>
                <a:ea typeface="Roboto Black" panose="02000000000000000000" pitchFamily="2" charset="0"/>
                <a:cs typeface="Open Sans Light" panose="020B0306030504020204" pitchFamily="34" charset="0"/>
              </a:rPr>
              <a:t>2025-2030</a:t>
            </a:r>
            <a:endParaRPr lang="ru-RU" sz="7200" spc="-300" dirty="0">
              <a:solidFill>
                <a:schemeClr val="bg2"/>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8" name="TextBox 7">
            <a:extLst>
              <a:ext uri="{FF2B5EF4-FFF2-40B4-BE49-F238E27FC236}">
                <a16:creationId xmlns:a16="http://schemas.microsoft.com/office/drawing/2014/main" id="{88EC7A73-E904-4700-A5E7-DEDEC408846A}"/>
              </a:ext>
            </a:extLst>
          </p:cNvPr>
          <p:cNvSpPr txBox="1"/>
          <p:nvPr/>
        </p:nvSpPr>
        <p:spPr>
          <a:xfrm>
            <a:off x="524432" y="3765489"/>
            <a:ext cx="6818164" cy="1477328"/>
          </a:xfrm>
          <a:prstGeom prst="rect">
            <a:avLst/>
          </a:prstGeom>
          <a:noFill/>
        </p:spPr>
        <p:txBody>
          <a:bodyPr wrap="square" rtlCol="0">
            <a:spAutoFit/>
          </a:bodyPr>
          <a:lstStyle/>
          <a:p>
            <a:pPr algn="ctr"/>
            <a:r>
              <a:rPr lang="en-US" sz="4500" spc="300" dirty="0">
                <a:solidFill>
                  <a:schemeClr val="bg2"/>
                </a:solidFill>
                <a:latin typeface="Impact" panose="020B0806030902050204" pitchFamily="34" charset="0"/>
                <a:ea typeface="Roboto Black" panose="02000000000000000000" pitchFamily="2" charset="0"/>
                <a:cs typeface="Open Sans Light" panose="020B0306030504020204" pitchFamily="34" charset="0"/>
              </a:rPr>
              <a:t>Driving Shared Prosperity</a:t>
            </a:r>
            <a:endParaRPr lang="ru-RU" sz="4500" spc="300" dirty="0">
              <a:solidFill>
                <a:schemeClr val="bg2"/>
              </a:solidFill>
              <a:latin typeface="Impact" panose="020B0806030902050204" pitchFamily="34" charset="0"/>
              <a:ea typeface="Roboto Black" panose="02000000000000000000" pitchFamily="2" charset="0"/>
              <a:cs typeface="Open Sans Light" panose="020B0306030504020204" pitchFamily="34" charset="0"/>
            </a:endParaRPr>
          </a:p>
        </p:txBody>
      </p:sp>
      <p:sp>
        <p:nvSpPr>
          <p:cNvPr id="4" name="TextBox 3">
            <a:extLst>
              <a:ext uri="{FF2B5EF4-FFF2-40B4-BE49-F238E27FC236}">
                <a16:creationId xmlns:a16="http://schemas.microsoft.com/office/drawing/2014/main" id="{CB1DB9A8-BFD1-F379-667B-07686979CCD9}"/>
              </a:ext>
            </a:extLst>
          </p:cNvPr>
          <p:cNvSpPr txBox="1"/>
          <p:nvPr/>
        </p:nvSpPr>
        <p:spPr>
          <a:xfrm>
            <a:off x="452908" y="2065357"/>
            <a:ext cx="6987048" cy="1200329"/>
          </a:xfrm>
          <a:prstGeom prst="rect">
            <a:avLst/>
          </a:prstGeom>
          <a:noFill/>
        </p:spPr>
        <p:txBody>
          <a:bodyPr wrap="square" rtlCol="0">
            <a:spAutoFit/>
          </a:bodyPr>
          <a:lstStyle/>
          <a:p>
            <a:pPr algn="ctr"/>
            <a:r>
              <a:rPr lang="en-US" sz="7200" spc="-300" dirty="0">
                <a:solidFill>
                  <a:schemeClr val="bg2"/>
                </a:solidFill>
                <a:latin typeface="Montserrat ExtraBold" panose="00000900000000000000" pitchFamily="50" charset="0"/>
                <a:ea typeface="Roboto Black" panose="02000000000000000000" pitchFamily="2" charset="0"/>
                <a:cs typeface="Open Sans Light" panose="020B0306030504020204" pitchFamily="34" charset="0"/>
              </a:rPr>
              <a:t>Strategic Plan</a:t>
            </a:r>
            <a:endParaRPr lang="ru-RU" sz="7200" spc="-300" dirty="0">
              <a:solidFill>
                <a:schemeClr val="bg2"/>
              </a:solidFill>
              <a:latin typeface="Roboto Black" panose="02000000000000000000" pitchFamily="2" charset="0"/>
              <a:ea typeface="Roboto Black" panose="02000000000000000000" pitchFamily="2" charset="0"/>
              <a:cs typeface="Open Sans Light" panose="020B0306030504020204" pitchFamily="34" charset="0"/>
            </a:endParaRPr>
          </a:p>
        </p:txBody>
      </p:sp>
    </p:spTree>
    <p:extLst>
      <p:ext uri="{BB962C8B-B14F-4D97-AF65-F5344CB8AC3E}">
        <p14:creationId xmlns:p14="http://schemas.microsoft.com/office/powerpoint/2010/main" val="3502919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E53B2-B0E4-235D-BBF5-D4537E9980B7}"/>
            </a:ext>
          </a:extLst>
        </p:cNvPr>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0234B935-4AC4-0023-04AB-836109CA90CC}"/>
              </a:ext>
            </a:extLst>
          </p:cNvPr>
          <p:cNvSpPr/>
          <p:nvPr/>
        </p:nvSpPr>
        <p:spPr>
          <a:xfrm>
            <a:off x="2104571" y="3962400"/>
            <a:ext cx="14078858" cy="6326188"/>
          </a:xfrm>
          <a:custGeom>
            <a:avLst/>
            <a:gdLst>
              <a:gd name="connsiteX0" fmla="*/ 465070 w 14627941"/>
              <a:gd name="connsiteY0" fmla="*/ 0 h 6326188"/>
              <a:gd name="connsiteX1" fmla="*/ 14162871 w 14627941"/>
              <a:gd name="connsiteY1" fmla="*/ 0 h 6326188"/>
              <a:gd name="connsiteX2" fmla="*/ 14627941 w 14627941"/>
              <a:gd name="connsiteY2" fmla="*/ 465070 h 6326188"/>
              <a:gd name="connsiteX3" fmla="*/ 14627941 w 14627941"/>
              <a:gd name="connsiteY3" fmla="*/ 6326188 h 6326188"/>
              <a:gd name="connsiteX4" fmla="*/ 0 w 14627941"/>
              <a:gd name="connsiteY4" fmla="*/ 6326188 h 6326188"/>
              <a:gd name="connsiteX5" fmla="*/ 0 w 14627941"/>
              <a:gd name="connsiteY5" fmla="*/ 465070 h 6326188"/>
              <a:gd name="connsiteX6" fmla="*/ 465070 w 14627941"/>
              <a:gd name="connsiteY6" fmla="*/ 0 h 632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7941" h="6326188">
                <a:moveTo>
                  <a:pt x="465070" y="0"/>
                </a:moveTo>
                <a:lnTo>
                  <a:pt x="14162871" y="0"/>
                </a:lnTo>
                <a:cubicBezTo>
                  <a:pt x="14419722" y="0"/>
                  <a:pt x="14627941" y="208219"/>
                  <a:pt x="14627941" y="465070"/>
                </a:cubicBezTo>
                <a:lnTo>
                  <a:pt x="14627941" y="6326188"/>
                </a:lnTo>
                <a:lnTo>
                  <a:pt x="0" y="6326188"/>
                </a:lnTo>
                <a:lnTo>
                  <a:pt x="0" y="465070"/>
                </a:lnTo>
                <a:cubicBezTo>
                  <a:pt x="0" y="208219"/>
                  <a:pt x="208219" y="0"/>
                  <a:pt x="465070" y="0"/>
                </a:cubicBezTo>
                <a:close/>
              </a:path>
            </a:pathLst>
          </a:custGeom>
          <a:solidFill>
            <a:schemeClr val="bg2">
              <a:alpha val="50000"/>
            </a:schemeClr>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Полилиния: фигура 9">
            <a:extLst>
              <a:ext uri="{FF2B5EF4-FFF2-40B4-BE49-F238E27FC236}">
                <a16:creationId xmlns:a16="http://schemas.microsoft.com/office/drawing/2014/main" id="{1BE78985-EB96-FA32-CC2C-03D863517491}"/>
              </a:ext>
            </a:extLst>
          </p:cNvPr>
          <p:cNvSpPr/>
          <p:nvPr/>
        </p:nvSpPr>
        <p:spPr>
          <a:xfrm>
            <a:off x="672384" y="1956817"/>
            <a:ext cx="16920672" cy="8986898"/>
          </a:xfrm>
          <a:custGeom>
            <a:avLst/>
            <a:gdLst>
              <a:gd name="connsiteX0" fmla="*/ 484280 w 13130892"/>
              <a:gd name="connsiteY0" fmla="*/ 0 h 8086147"/>
              <a:gd name="connsiteX1" fmla="*/ 12646612 w 13130892"/>
              <a:gd name="connsiteY1" fmla="*/ 0 h 8086147"/>
              <a:gd name="connsiteX2" fmla="*/ 13130892 w 13130892"/>
              <a:gd name="connsiteY2" fmla="*/ 484280 h 8086147"/>
              <a:gd name="connsiteX3" fmla="*/ 13130892 w 13130892"/>
              <a:gd name="connsiteY3" fmla="*/ 2046380 h 8086147"/>
              <a:gd name="connsiteX4" fmla="*/ 13130892 w 13130892"/>
              <a:gd name="connsiteY4" fmla="*/ 6039767 h 8086147"/>
              <a:gd name="connsiteX5" fmla="*/ 13130892 w 13130892"/>
              <a:gd name="connsiteY5" fmla="*/ 7601867 h 8086147"/>
              <a:gd name="connsiteX6" fmla="*/ 12646612 w 13130892"/>
              <a:gd name="connsiteY6" fmla="*/ 8086147 h 8086147"/>
              <a:gd name="connsiteX7" fmla="*/ 484280 w 13130892"/>
              <a:gd name="connsiteY7" fmla="*/ 8086147 h 8086147"/>
              <a:gd name="connsiteX8" fmla="*/ 0 w 13130892"/>
              <a:gd name="connsiteY8" fmla="*/ 7601867 h 8086147"/>
              <a:gd name="connsiteX9" fmla="*/ 0 w 13130892"/>
              <a:gd name="connsiteY9" fmla="*/ 6039767 h 8086147"/>
              <a:gd name="connsiteX10" fmla="*/ 0 w 13130892"/>
              <a:gd name="connsiteY10" fmla="*/ 2046380 h 8086147"/>
              <a:gd name="connsiteX11" fmla="*/ 0 w 13130892"/>
              <a:gd name="connsiteY11" fmla="*/ 484280 h 8086147"/>
              <a:gd name="connsiteX12" fmla="*/ 484280 w 13130892"/>
              <a:gd name="connsiteY12" fmla="*/ 0 h 808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0892" h="8086147">
                <a:moveTo>
                  <a:pt x="484280" y="0"/>
                </a:moveTo>
                <a:lnTo>
                  <a:pt x="12646612" y="0"/>
                </a:lnTo>
                <a:cubicBezTo>
                  <a:pt x="12914072" y="0"/>
                  <a:pt x="13130892" y="216820"/>
                  <a:pt x="13130892" y="484280"/>
                </a:cubicBezTo>
                <a:lnTo>
                  <a:pt x="13130892" y="2046380"/>
                </a:lnTo>
                <a:lnTo>
                  <a:pt x="13130892" y="6039767"/>
                </a:lnTo>
                <a:lnTo>
                  <a:pt x="13130892" y="7601867"/>
                </a:lnTo>
                <a:cubicBezTo>
                  <a:pt x="13130892" y="7869327"/>
                  <a:pt x="12914072" y="8086147"/>
                  <a:pt x="12646612" y="8086147"/>
                </a:cubicBezTo>
                <a:lnTo>
                  <a:pt x="484280" y="8086147"/>
                </a:lnTo>
                <a:cubicBezTo>
                  <a:pt x="216820" y="8086147"/>
                  <a:pt x="0" y="7869327"/>
                  <a:pt x="0" y="7601867"/>
                </a:cubicBezTo>
                <a:lnTo>
                  <a:pt x="0" y="6039767"/>
                </a:lnTo>
                <a:lnTo>
                  <a:pt x="0" y="2046380"/>
                </a:lnTo>
                <a:lnTo>
                  <a:pt x="0" y="484280"/>
                </a:lnTo>
                <a:cubicBezTo>
                  <a:pt x="0" y="216820"/>
                  <a:pt x="216820" y="0"/>
                  <a:pt x="484280" y="0"/>
                </a:cubicBezTo>
                <a:close/>
              </a:path>
            </a:pathLst>
          </a:custGeom>
          <a:solidFill>
            <a:schemeClr val="bg2"/>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 name="TextBox 3">
            <a:extLst>
              <a:ext uri="{FF2B5EF4-FFF2-40B4-BE49-F238E27FC236}">
                <a16:creationId xmlns:a16="http://schemas.microsoft.com/office/drawing/2014/main" id="{BD5684C4-0A79-32B6-DA02-8EDD99DDA8DE}"/>
              </a:ext>
            </a:extLst>
          </p:cNvPr>
          <p:cNvSpPr txBox="1"/>
          <p:nvPr/>
        </p:nvSpPr>
        <p:spPr>
          <a:xfrm>
            <a:off x="672384" y="579019"/>
            <a:ext cx="16920672" cy="784830"/>
          </a:xfrm>
          <a:prstGeom prst="rect">
            <a:avLst/>
          </a:prstGeom>
          <a:noFill/>
        </p:spPr>
        <p:txBody>
          <a:bodyPr wrap="square" rtlCol="0">
            <a:spAutoFit/>
          </a:bodyPr>
          <a:lstStyle/>
          <a:p>
            <a:pPr algn="ctr"/>
            <a:r>
              <a:rPr lang="en-US" sz="4500" dirty="0">
                <a:latin typeface="Montserrat ExtraBold" panose="00000900000000000000" pitchFamily="50" charset="0"/>
                <a:ea typeface="Roboto Black" panose="02000000000000000000" pitchFamily="2" charset="0"/>
                <a:cs typeface="Open Sans Light" panose="020B0306030504020204" pitchFamily="34" charset="0"/>
              </a:rPr>
              <a:t>PILLAR TWO: </a:t>
            </a:r>
            <a:r>
              <a:rPr lang="en-US" sz="40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Valuing our Employees</a:t>
            </a:r>
            <a:endParaRPr lang="ru-RU" sz="4000" dirty="0">
              <a:solidFill>
                <a:schemeClr val="accent1">
                  <a:lumMod val="75000"/>
                </a:schemeClr>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2" name="TextBox 1">
            <a:extLst>
              <a:ext uri="{FF2B5EF4-FFF2-40B4-BE49-F238E27FC236}">
                <a16:creationId xmlns:a16="http://schemas.microsoft.com/office/drawing/2014/main" id="{EC119C95-34CB-5AA8-CE2D-30D090D6A46D}"/>
              </a:ext>
            </a:extLst>
          </p:cNvPr>
          <p:cNvSpPr txBox="1"/>
          <p:nvPr/>
        </p:nvSpPr>
        <p:spPr>
          <a:xfrm>
            <a:off x="4989977" y="1353312"/>
            <a:ext cx="8258992" cy="677108"/>
          </a:xfrm>
          <a:prstGeom prst="rect">
            <a:avLst/>
          </a:prstGeom>
          <a:noFill/>
        </p:spPr>
        <p:txBody>
          <a:bodyPr wrap="none" rtlCol="0">
            <a:spAutoFit/>
          </a:bodyPr>
          <a:lstStyle/>
          <a:p>
            <a:pPr algn="ctr"/>
            <a:r>
              <a:rPr lang="en-US" sz="2000" b="1" i="1" kern="100" dirty="0">
                <a:effectLst/>
                <a:latin typeface="Arial" panose="020B0604020202020204" pitchFamily="34" charset="0"/>
                <a:ea typeface="Calibri" panose="020F0502020204030204" pitchFamily="34" charset="0"/>
                <a:cs typeface="Arial" panose="020B0604020202020204" pitchFamily="34" charset="0"/>
              </a:rPr>
              <a:t>STRAGEGIC PRIORITIES</a:t>
            </a:r>
          </a:p>
          <a:p>
            <a:endParaRPr lang="en-US" dirty="0"/>
          </a:p>
        </p:txBody>
      </p:sp>
      <p:sp>
        <p:nvSpPr>
          <p:cNvPr id="3" name="TextBox 2">
            <a:extLst>
              <a:ext uri="{FF2B5EF4-FFF2-40B4-BE49-F238E27FC236}">
                <a16:creationId xmlns:a16="http://schemas.microsoft.com/office/drawing/2014/main" id="{08B8522A-082D-0B75-94FC-EFA844C8A5A3}"/>
              </a:ext>
            </a:extLst>
          </p:cNvPr>
          <p:cNvSpPr txBox="1"/>
          <p:nvPr/>
        </p:nvSpPr>
        <p:spPr>
          <a:xfrm>
            <a:off x="1097280" y="2359444"/>
            <a:ext cx="15910560" cy="7398372"/>
          </a:xfrm>
          <a:prstGeom prst="rect">
            <a:avLst/>
          </a:prstGeom>
          <a:noFill/>
        </p:spPr>
        <p:txBody>
          <a:bodyPr wrap="square" rtlCol="0">
            <a:spAutoFit/>
          </a:bodyPr>
          <a:lstStyle/>
          <a:p>
            <a:pPr marL="342900" marR="0" lvl="0" indent="-342900">
              <a:lnSpc>
                <a:spcPct val="107000"/>
              </a:lnSpc>
              <a:buFont typeface="Symbol" pitchFamily="2" charset="2"/>
              <a:buChar char=""/>
            </a:pPr>
            <a:r>
              <a:rPr lang="en-US" sz="2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Focus on employee well-being and work-life balance</a:t>
            </a:r>
            <a:r>
              <a:rPr lang="en-US" sz="24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Trinidad State College expects the very best from its employees. We know that to give the very best, employees must be healthy and motivated; and we know that giving their best simultaneously requires time and energy to enjoy their personal lives.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430568" lvl="2" indent="-285750">
              <a:lnSpc>
                <a:spcPct val="107000"/>
              </a:lnSpc>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Increase retention rate to 90% (excluding retirement) by 2030.</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pPr>
            <a:r>
              <a:rPr lang="en-US" sz="800" kern="100" dirty="0">
                <a:effectLst/>
                <a:latin typeface="Aptos" panose="020B0004020202020204" pitchFamily="34" charset="0"/>
                <a:ea typeface="Calibri" panose="020F0502020204030204" pitchFamily="34" charset="0"/>
                <a:cs typeface="Times New Roman" panose="02020603050405020304" pitchFamily="18" charset="0"/>
              </a:rPr>
              <a:t> </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Symbol" pitchFamily="2" charset="2"/>
              <a:buChar char=""/>
            </a:pPr>
            <a:r>
              <a:rPr lang="en-US" sz="2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Cultivate leadership and job satisfaction through professional development</a:t>
            </a:r>
            <a:r>
              <a:rPr lang="en-US" sz="2400" b="1" kern="100" dirty="0">
                <a:solidFill>
                  <a:schemeClr val="accent1"/>
                </a:solidFill>
                <a:latin typeface="Aptos" panose="020B0004020202020204" pitchFamily="34" charset="0"/>
                <a:ea typeface="Calibri" panose="020F0502020204030204" pitchFamily="34" charset="0"/>
                <a:cs typeface="Times New Roman" panose="02020603050405020304" pitchFamily="18" charset="0"/>
              </a:rPr>
              <a:t>:</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Leadership takes many forms. Trinidad State College seeks to equip its faculty and staff with the most up-to-date skills and knowledge, enabling them to effectively support students, grow in their fields, and contribute to our mission.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430568" lvl="2" indent="-285750">
              <a:lnSpc>
                <a:spcPct val="107000"/>
              </a:lnSpc>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Reach 100% employee participation annually in professional development by 2030.</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pPr>
            <a:r>
              <a:rPr lang="en-US" sz="800" kern="100" dirty="0">
                <a:effectLst/>
                <a:latin typeface="Aptos" panose="020B0004020202020204" pitchFamily="34" charset="0"/>
                <a:ea typeface="Calibri" panose="020F0502020204030204" pitchFamily="34" charset="0"/>
                <a:cs typeface="Times New Roman" panose="02020603050405020304" pitchFamily="18" charset="0"/>
              </a:rPr>
              <a:t> </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Symbol" pitchFamily="2" charset="2"/>
              <a:buChar char=""/>
            </a:pPr>
            <a:r>
              <a:rPr lang="en-US" sz="2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Increase salaries to make Trinidad State College a competitive employer in Trinidad, Alamosa, and statewide</a:t>
            </a:r>
            <a:r>
              <a:rPr lang="en-US" sz="24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Employees are our most important asset. We know that to attract the best workforce to Trinidad State College, our compensation package must be competitive.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430568" lvl="2" indent="-285750">
              <a:lnSpc>
                <a:spcPct val="107000"/>
              </a:lnSpc>
              <a:spcAft>
                <a:spcPts val="800"/>
              </a:spcAft>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Bring Trinidad State College average salaries within 10% of Denver-Metro college averages by 2030. </a:t>
            </a:r>
            <a:r>
              <a:rPr lang="en-US" b="1" i="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Aft>
                <a:spcPts val="800"/>
              </a:spcAft>
            </a:pPr>
            <a:r>
              <a:rPr lang="en-US" sz="1400" b="1" i="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 V</a:t>
            </a:r>
            <a:r>
              <a:rPr lang="en-US" sz="1400" b="1" i="1" kern="100" dirty="0">
                <a:solidFill>
                  <a:srgbClr val="C00000"/>
                </a:solidFill>
                <a:effectLst/>
                <a:latin typeface="Aptos" panose="020B0004020202020204" pitchFamily="34" charset="0"/>
                <a:ea typeface="Calibri" panose="020F0502020204030204" pitchFamily="34" charset="0"/>
                <a:cs typeface="Times New Roman" panose="02020603050405020304" pitchFamily="18" charset="0"/>
              </a:rPr>
              <a:t>ariations occur depending on years of service, degree levels, and other factors. This metric is dependent on fiscal stability through maintaining and increasing enrollment.</a:t>
            </a:r>
            <a:endParaRPr lang="en-US" sz="1400" b="1" i="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7249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A1EC2-2079-C4E6-5FE4-2D37935FAAE8}"/>
            </a:ext>
          </a:extLst>
        </p:cNvPr>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8AA3C2E1-B7F5-5542-F69B-B16C11A15834}"/>
              </a:ext>
            </a:extLst>
          </p:cNvPr>
          <p:cNvSpPr/>
          <p:nvPr/>
        </p:nvSpPr>
        <p:spPr>
          <a:xfrm>
            <a:off x="2104571" y="3962400"/>
            <a:ext cx="14078858" cy="6326188"/>
          </a:xfrm>
          <a:custGeom>
            <a:avLst/>
            <a:gdLst>
              <a:gd name="connsiteX0" fmla="*/ 465070 w 14627941"/>
              <a:gd name="connsiteY0" fmla="*/ 0 h 6326188"/>
              <a:gd name="connsiteX1" fmla="*/ 14162871 w 14627941"/>
              <a:gd name="connsiteY1" fmla="*/ 0 h 6326188"/>
              <a:gd name="connsiteX2" fmla="*/ 14627941 w 14627941"/>
              <a:gd name="connsiteY2" fmla="*/ 465070 h 6326188"/>
              <a:gd name="connsiteX3" fmla="*/ 14627941 w 14627941"/>
              <a:gd name="connsiteY3" fmla="*/ 6326188 h 6326188"/>
              <a:gd name="connsiteX4" fmla="*/ 0 w 14627941"/>
              <a:gd name="connsiteY4" fmla="*/ 6326188 h 6326188"/>
              <a:gd name="connsiteX5" fmla="*/ 0 w 14627941"/>
              <a:gd name="connsiteY5" fmla="*/ 465070 h 6326188"/>
              <a:gd name="connsiteX6" fmla="*/ 465070 w 14627941"/>
              <a:gd name="connsiteY6" fmla="*/ 0 h 632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7941" h="6326188">
                <a:moveTo>
                  <a:pt x="465070" y="0"/>
                </a:moveTo>
                <a:lnTo>
                  <a:pt x="14162871" y="0"/>
                </a:lnTo>
                <a:cubicBezTo>
                  <a:pt x="14419722" y="0"/>
                  <a:pt x="14627941" y="208219"/>
                  <a:pt x="14627941" y="465070"/>
                </a:cubicBezTo>
                <a:lnTo>
                  <a:pt x="14627941" y="6326188"/>
                </a:lnTo>
                <a:lnTo>
                  <a:pt x="0" y="6326188"/>
                </a:lnTo>
                <a:lnTo>
                  <a:pt x="0" y="465070"/>
                </a:lnTo>
                <a:cubicBezTo>
                  <a:pt x="0" y="208219"/>
                  <a:pt x="208219" y="0"/>
                  <a:pt x="465070" y="0"/>
                </a:cubicBezTo>
                <a:close/>
              </a:path>
            </a:pathLst>
          </a:custGeom>
          <a:solidFill>
            <a:schemeClr val="bg2">
              <a:alpha val="50000"/>
            </a:schemeClr>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Полилиния: фигура 9">
            <a:extLst>
              <a:ext uri="{FF2B5EF4-FFF2-40B4-BE49-F238E27FC236}">
                <a16:creationId xmlns:a16="http://schemas.microsoft.com/office/drawing/2014/main" id="{3A5A0728-8655-C5DC-E2F3-C94FE0A007A8}"/>
              </a:ext>
            </a:extLst>
          </p:cNvPr>
          <p:cNvSpPr/>
          <p:nvPr/>
        </p:nvSpPr>
        <p:spPr>
          <a:xfrm>
            <a:off x="672384" y="1956817"/>
            <a:ext cx="16920672" cy="8986898"/>
          </a:xfrm>
          <a:custGeom>
            <a:avLst/>
            <a:gdLst>
              <a:gd name="connsiteX0" fmla="*/ 484280 w 13130892"/>
              <a:gd name="connsiteY0" fmla="*/ 0 h 8086147"/>
              <a:gd name="connsiteX1" fmla="*/ 12646612 w 13130892"/>
              <a:gd name="connsiteY1" fmla="*/ 0 h 8086147"/>
              <a:gd name="connsiteX2" fmla="*/ 13130892 w 13130892"/>
              <a:gd name="connsiteY2" fmla="*/ 484280 h 8086147"/>
              <a:gd name="connsiteX3" fmla="*/ 13130892 w 13130892"/>
              <a:gd name="connsiteY3" fmla="*/ 2046380 h 8086147"/>
              <a:gd name="connsiteX4" fmla="*/ 13130892 w 13130892"/>
              <a:gd name="connsiteY4" fmla="*/ 6039767 h 8086147"/>
              <a:gd name="connsiteX5" fmla="*/ 13130892 w 13130892"/>
              <a:gd name="connsiteY5" fmla="*/ 7601867 h 8086147"/>
              <a:gd name="connsiteX6" fmla="*/ 12646612 w 13130892"/>
              <a:gd name="connsiteY6" fmla="*/ 8086147 h 8086147"/>
              <a:gd name="connsiteX7" fmla="*/ 484280 w 13130892"/>
              <a:gd name="connsiteY7" fmla="*/ 8086147 h 8086147"/>
              <a:gd name="connsiteX8" fmla="*/ 0 w 13130892"/>
              <a:gd name="connsiteY8" fmla="*/ 7601867 h 8086147"/>
              <a:gd name="connsiteX9" fmla="*/ 0 w 13130892"/>
              <a:gd name="connsiteY9" fmla="*/ 6039767 h 8086147"/>
              <a:gd name="connsiteX10" fmla="*/ 0 w 13130892"/>
              <a:gd name="connsiteY10" fmla="*/ 2046380 h 8086147"/>
              <a:gd name="connsiteX11" fmla="*/ 0 w 13130892"/>
              <a:gd name="connsiteY11" fmla="*/ 484280 h 8086147"/>
              <a:gd name="connsiteX12" fmla="*/ 484280 w 13130892"/>
              <a:gd name="connsiteY12" fmla="*/ 0 h 808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0892" h="8086147">
                <a:moveTo>
                  <a:pt x="484280" y="0"/>
                </a:moveTo>
                <a:lnTo>
                  <a:pt x="12646612" y="0"/>
                </a:lnTo>
                <a:cubicBezTo>
                  <a:pt x="12914072" y="0"/>
                  <a:pt x="13130892" y="216820"/>
                  <a:pt x="13130892" y="484280"/>
                </a:cubicBezTo>
                <a:lnTo>
                  <a:pt x="13130892" y="2046380"/>
                </a:lnTo>
                <a:lnTo>
                  <a:pt x="13130892" y="6039767"/>
                </a:lnTo>
                <a:lnTo>
                  <a:pt x="13130892" y="7601867"/>
                </a:lnTo>
                <a:cubicBezTo>
                  <a:pt x="13130892" y="7869327"/>
                  <a:pt x="12914072" y="8086147"/>
                  <a:pt x="12646612" y="8086147"/>
                </a:cubicBezTo>
                <a:lnTo>
                  <a:pt x="484280" y="8086147"/>
                </a:lnTo>
                <a:cubicBezTo>
                  <a:pt x="216820" y="8086147"/>
                  <a:pt x="0" y="7869327"/>
                  <a:pt x="0" y="7601867"/>
                </a:cubicBezTo>
                <a:lnTo>
                  <a:pt x="0" y="6039767"/>
                </a:lnTo>
                <a:lnTo>
                  <a:pt x="0" y="2046380"/>
                </a:lnTo>
                <a:lnTo>
                  <a:pt x="0" y="484280"/>
                </a:lnTo>
                <a:cubicBezTo>
                  <a:pt x="0" y="216820"/>
                  <a:pt x="216820" y="0"/>
                  <a:pt x="484280" y="0"/>
                </a:cubicBezTo>
                <a:close/>
              </a:path>
            </a:pathLst>
          </a:custGeom>
          <a:solidFill>
            <a:schemeClr val="bg2"/>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 name="TextBox 3">
            <a:extLst>
              <a:ext uri="{FF2B5EF4-FFF2-40B4-BE49-F238E27FC236}">
                <a16:creationId xmlns:a16="http://schemas.microsoft.com/office/drawing/2014/main" id="{400A6756-C781-952F-A20F-AE3832AE2FA6}"/>
              </a:ext>
            </a:extLst>
          </p:cNvPr>
          <p:cNvSpPr txBox="1"/>
          <p:nvPr/>
        </p:nvSpPr>
        <p:spPr>
          <a:xfrm>
            <a:off x="672384" y="579019"/>
            <a:ext cx="16920672" cy="784830"/>
          </a:xfrm>
          <a:prstGeom prst="rect">
            <a:avLst/>
          </a:prstGeom>
          <a:noFill/>
        </p:spPr>
        <p:txBody>
          <a:bodyPr wrap="square" rtlCol="0">
            <a:spAutoFit/>
          </a:bodyPr>
          <a:lstStyle/>
          <a:p>
            <a:pPr algn="ctr"/>
            <a:r>
              <a:rPr lang="en-US" sz="4500" dirty="0">
                <a:latin typeface="Montserrat ExtraBold" panose="00000900000000000000" pitchFamily="50" charset="0"/>
                <a:ea typeface="Roboto Black" panose="02000000000000000000" pitchFamily="2" charset="0"/>
                <a:cs typeface="Open Sans Light" panose="020B0306030504020204" pitchFamily="34" charset="0"/>
              </a:rPr>
              <a:t>PILLAR THREE: </a:t>
            </a:r>
            <a:r>
              <a:rPr lang="en-US" sz="40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Community Prosperity</a:t>
            </a:r>
            <a:endParaRPr lang="ru-RU" sz="4000" dirty="0">
              <a:solidFill>
                <a:schemeClr val="accent1">
                  <a:lumMod val="75000"/>
                </a:schemeClr>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2" name="TextBox 1">
            <a:extLst>
              <a:ext uri="{FF2B5EF4-FFF2-40B4-BE49-F238E27FC236}">
                <a16:creationId xmlns:a16="http://schemas.microsoft.com/office/drawing/2014/main" id="{DE84711F-37F9-E19C-26A8-8FC2B8D2ED09}"/>
              </a:ext>
            </a:extLst>
          </p:cNvPr>
          <p:cNvSpPr txBox="1"/>
          <p:nvPr/>
        </p:nvSpPr>
        <p:spPr>
          <a:xfrm>
            <a:off x="2599868" y="1353312"/>
            <a:ext cx="13039211" cy="677108"/>
          </a:xfrm>
          <a:prstGeom prst="rect">
            <a:avLst/>
          </a:prstGeom>
          <a:noFill/>
        </p:spPr>
        <p:txBody>
          <a:bodyPr wrap="none" rtlCol="0">
            <a:spAutoFit/>
          </a:bodyPr>
          <a:lstStyle/>
          <a:p>
            <a:pPr algn="ctr"/>
            <a:r>
              <a:rPr lang="en-US" sz="2000" b="1" i="1" kern="100" dirty="0">
                <a:effectLst/>
                <a:latin typeface="Arial" panose="020B0604020202020204" pitchFamily="34" charset="0"/>
                <a:ea typeface="Calibri" panose="020F0502020204030204" pitchFamily="34" charset="0"/>
                <a:cs typeface="Arial" panose="020B0604020202020204" pitchFamily="34" charset="0"/>
              </a:rPr>
              <a:t>Trinidad State College will play a catalytic role in the economic development of our communities.</a:t>
            </a:r>
          </a:p>
          <a:p>
            <a:endParaRPr lang="en-US" dirty="0"/>
          </a:p>
        </p:txBody>
      </p:sp>
      <p:sp>
        <p:nvSpPr>
          <p:cNvPr id="3" name="TextBox 2">
            <a:extLst>
              <a:ext uri="{FF2B5EF4-FFF2-40B4-BE49-F238E27FC236}">
                <a16:creationId xmlns:a16="http://schemas.microsoft.com/office/drawing/2014/main" id="{0799A287-7181-F394-0D16-E8061CB8BF8D}"/>
              </a:ext>
            </a:extLst>
          </p:cNvPr>
          <p:cNvSpPr txBox="1"/>
          <p:nvPr/>
        </p:nvSpPr>
        <p:spPr>
          <a:xfrm>
            <a:off x="1097280" y="2359444"/>
            <a:ext cx="15910560" cy="7417415"/>
          </a:xfrm>
          <a:prstGeom prst="rect">
            <a:avLst/>
          </a:prstGeom>
          <a:noFill/>
        </p:spPr>
        <p:txBody>
          <a:bodyPr wrap="square" rtlCol="0">
            <a:spAutoFit/>
          </a:bodyPr>
          <a:lstStyle/>
          <a:p>
            <a:pPr defTabSz="360000"/>
            <a:r>
              <a:rPr lang="en-US" sz="2800" b="1" dirty="0">
                <a:solidFill>
                  <a:schemeClr val="accent1">
                    <a:lumMod val="75000"/>
                  </a:schemeClr>
                </a:solidFill>
                <a:latin typeface="Arial Black" panose="020B0604020202020204" pitchFamily="34" charset="0"/>
                <a:ea typeface="Open Sans Light" panose="020B0306030504020204" pitchFamily="34" charset="0"/>
                <a:cs typeface="Arial Black" panose="020B0604020202020204" pitchFamily="34" charset="0"/>
              </a:rPr>
              <a:t>Why this matters:</a:t>
            </a:r>
            <a:b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br>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Trinidad State College is only as healthy and prosperous as the communities in which it lives.  We serve Las Animas and Huerfano Counties, as well as Alamosa and the entire San Luis Valley.  We are both an economic engine and an intellectual hub for our communities. Our campuses attract talent and promote success among local businesses by fostering entrepreneurship and skill development. Businesses, in turn, offer professional opportunities and pathways for students. Strong partnerships among our campuses and local communities will drive student success, job creation, and economic growth.</a:t>
            </a:r>
            <a:endParaRPr lang="en-US" sz="1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a:p>
            <a:pPr defTabSz="360000"/>
            <a:endParaRPr lang="en-US" sz="1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Our strategic priorities in this area center on full implementation of Emergent Campus, which includes a state-of-the-art </a:t>
            </a:r>
            <a:r>
              <a:rPr lang="en-US" sz="2800" dirty="0" err="1">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MakerSpace</a:t>
            </a:r>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 and Business Innovation Training Hub. Emergent Campus aims to create jobs, attract new businesses, and train local students and adults to pursue business and technology-related career opportunities. Our priorities also recognize opportunities to increase engagement with our communities more broadly in all we do, from athletics to community service projects to cultural and social activities.</a:t>
            </a:r>
            <a:endParaRPr lang="en-US" sz="1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a:p>
            <a:pPr defTabSz="360000"/>
            <a:endParaRPr lang="en-US" sz="1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While our strategic priorities focus on activities and outcomes centered on the College, our intent is broader impact in our communities. We recognize the challenges inherent in attributing direct causality between our actions and these broader economic indicators; we nonetheless will seek and track such metrics as job creation, increases in living wage jobs, and overall economic growth.</a:t>
            </a:r>
            <a:endParaRPr lang="ru-RU" sz="2800" spc="-15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p:txBody>
      </p:sp>
    </p:spTree>
    <p:extLst>
      <p:ext uri="{BB962C8B-B14F-4D97-AF65-F5344CB8AC3E}">
        <p14:creationId xmlns:p14="http://schemas.microsoft.com/office/powerpoint/2010/main" val="2756310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3E3F8-A093-83CA-E09F-C199E6C3B9A4}"/>
            </a:ext>
          </a:extLst>
        </p:cNvPr>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8B2F5D4F-C3F8-9235-7F3C-A78737A95FED}"/>
              </a:ext>
            </a:extLst>
          </p:cNvPr>
          <p:cNvSpPr/>
          <p:nvPr/>
        </p:nvSpPr>
        <p:spPr>
          <a:xfrm>
            <a:off x="2104571" y="3962400"/>
            <a:ext cx="14078858" cy="6326188"/>
          </a:xfrm>
          <a:custGeom>
            <a:avLst/>
            <a:gdLst>
              <a:gd name="connsiteX0" fmla="*/ 465070 w 14627941"/>
              <a:gd name="connsiteY0" fmla="*/ 0 h 6326188"/>
              <a:gd name="connsiteX1" fmla="*/ 14162871 w 14627941"/>
              <a:gd name="connsiteY1" fmla="*/ 0 h 6326188"/>
              <a:gd name="connsiteX2" fmla="*/ 14627941 w 14627941"/>
              <a:gd name="connsiteY2" fmla="*/ 465070 h 6326188"/>
              <a:gd name="connsiteX3" fmla="*/ 14627941 w 14627941"/>
              <a:gd name="connsiteY3" fmla="*/ 6326188 h 6326188"/>
              <a:gd name="connsiteX4" fmla="*/ 0 w 14627941"/>
              <a:gd name="connsiteY4" fmla="*/ 6326188 h 6326188"/>
              <a:gd name="connsiteX5" fmla="*/ 0 w 14627941"/>
              <a:gd name="connsiteY5" fmla="*/ 465070 h 6326188"/>
              <a:gd name="connsiteX6" fmla="*/ 465070 w 14627941"/>
              <a:gd name="connsiteY6" fmla="*/ 0 h 632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7941" h="6326188">
                <a:moveTo>
                  <a:pt x="465070" y="0"/>
                </a:moveTo>
                <a:lnTo>
                  <a:pt x="14162871" y="0"/>
                </a:lnTo>
                <a:cubicBezTo>
                  <a:pt x="14419722" y="0"/>
                  <a:pt x="14627941" y="208219"/>
                  <a:pt x="14627941" y="465070"/>
                </a:cubicBezTo>
                <a:lnTo>
                  <a:pt x="14627941" y="6326188"/>
                </a:lnTo>
                <a:lnTo>
                  <a:pt x="0" y="6326188"/>
                </a:lnTo>
                <a:lnTo>
                  <a:pt x="0" y="465070"/>
                </a:lnTo>
                <a:cubicBezTo>
                  <a:pt x="0" y="208219"/>
                  <a:pt x="208219" y="0"/>
                  <a:pt x="465070" y="0"/>
                </a:cubicBezTo>
                <a:close/>
              </a:path>
            </a:pathLst>
          </a:custGeom>
          <a:solidFill>
            <a:schemeClr val="bg2">
              <a:alpha val="50000"/>
            </a:schemeClr>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Полилиния: фигура 9">
            <a:extLst>
              <a:ext uri="{FF2B5EF4-FFF2-40B4-BE49-F238E27FC236}">
                <a16:creationId xmlns:a16="http://schemas.microsoft.com/office/drawing/2014/main" id="{8F30D268-DBEB-ED1B-5F07-D470B07C5AA6}"/>
              </a:ext>
            </a:extLst>
          </p:cNvPr>
          <p:cNvSpPr/>
          <p:nvPr/>
        </p:nvSpPr>
        <p:spPr>
          <a:xfrm>
            <a:off x="672384" y="1956817"/>
            <a:ext cx="16920672" cy="8986898"/>
          </a:xfrm>
          <a:custGeom>
            <a:avLst/>
            <a:gdLst>
              <a:gd name="connsiteX0" fmla="*/ 484280 w 13130892"/>
              <a:gd name="connsiteY0" fmla="*/ 0 h 8086147"/>
              <a:gd name="connsiteX1" fmla="*/ 12646612 w 13130892"/>
              <a:gd name="connsiteY1" fmla="*/ 0 h 8086147"/>
              <a:gd name="connsiteX2" fmla="*/ 13130892 w 13130892"/>
              <a:gd name="connsiteY2" fmla="*/ 484280 h 8086147"/>
              <a:gd name="connsiteX3" fmla="*/ 13130892 w 13130892"/>
              <a:gd name="connsiteY3" fmla="*/ 2046380 h 8086147"/>
              <a:gd name="connsiteX4" fmla="*/ 13130892 w 13130892"/>
              <a:gd name="connsiteY4" fmla="*/ 6039767 h 8086147"/>
              <a:gd name="connsiteX5" fmla="*/ 13130892 w 13130892"/>
              <a:gd name="connsiteY5" fmla="*/ 7601867 h 8086147"/>
              <a:gd name="connsiteX6" fmla="*/ 12646612 w 13130892"/>
              <a:gd name="connsiteY6" fmla="*/ 8086147 h 8086147"/>
              <a:gd name="connsiteX7" fmla="*/ 484280 w 13130892"/>
              <a:gd name="connsiteY7" fmla="*/ 8086147 h 8086147"/>
              <a:gd name="connsiteX8" fmla="*/ 0 w 13130892"/>
              <a:gd name="connsiteY8" fmla="*/ 7601867 h 8086147"/>
              <a:gd name="connsiteX9" fmla="*/ 0 w 13130892"/>
              <a:gd name="connsiteY9" fmla="*/ 6039767 h 8086147"/>
              <a:gd name="connsiteX10" fmla="*/ 0 w 13130892"/>
              <a:gd name="connsiteY10" fmla="*/ 2046380 h 8086147"/>
              <a:gd name="connsiteX11" fmla="*/ 0 w 13130892"/>
              <a:gd name="connsiteY11" fmla="*/ 484280 h 8086147"/>
              <a:gd name="connsiteX12" fmla="*/ 484280 w 13130892"/>
              <a:gd name="connsiteY12" fmla="*/ 0 h 808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0892" h="8086147">
                <a:moveTo>
                  <a:pt x="484280" y="0"/>
                </a:moveTo>
                <a:lnTo>
                  <a:pt x="12646612" y="0"/>
                </a:lnTo>
                <a:cubicBezTo>
                  <a:pt x="12914072" y="0"/>
                  <a:pt x="13130892" y="216820"/>
                  <a:pt x="13130892" y="484280"/>
                </a:cubicBezTo>
                <a:lnTo>
                  <a:pt x="13130892" y="2046380"/>
                </a:lnTo>
                <a:lnTo>
                  <a:pt x="13130892" y="6039767"/>
                </a:lnTo>
                <a:lnTo>
                  <a:pt x="13130892" y="7601867"/>
                </a:lnTo>
                <a:cubicBezTo>
                  <a:pt x="13130892" y="7869327"/>
                  <a:pt x="12914072" y="8086147"/>
                  <a:pt x="12646612" y="8086147"/>
                </a:cubicBezTo>
                <a:lnTo>
                  <a:pt x="484280" y="8086147"/>
                </a:lnTo>
                <a:cubicBezTo>
                  <a:pt x="216820" y="8086147"/>
                  <a:pt x="0" y="7869327"/>
                  <a:pt x="0" y="7601867"/>
                </a:cubicBezTo>
                <a:lnTo>
                  <a:pt x="0" y="6039767"/>
                </a:lnTo>
                <a:lnTo>
                  <a:pt x="0" y="2046380"/>
                </a:lnTo>
                <a:lnTo>
                  <a:pt x="0" y="484280"/>
                </a:lnTo>
                <a:cubicBezTo>
                  <a:pt x="0" y="216820"/>
                  <a:pt x="216820" y="0"/>
                  <a:pt x="484280" y="0"/>
                </a:cubicBezTo>
                <a:close/>
              </a:path>
            </a:pathLst>
          </a:custGeom>
          <a:solidFill>
            <a:schemeClr val="bg2"/>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 name="TextBox 3">
            <a:extLst>
              <a:ext uri="{FF2B5EF4-FFF2-40B4-BE49-F238E27FC236}">
                <a16:creationId xmlns:a16="http://schemas.microsoft.com/office/drawing/2014/main" id="{645D1082-B57E-DF1A-9A90-C52688DB6798}"/>
              </a:ext>
            </a:extLst>
          </p:cNvPr>
          <p:cNvSpPr txBox="1"/>
          <p:nvPr/>
        </p:nvSpPr>
        <p:spPr>
          <a:xfrm>
            <a:off x="672384" y="469291"/>
            <a:ext cx="16920672" cy="1015663"/>
          </a:xfrm>
          <a:prstGeom prst="rect">
            <a:avLst/>
          </a:prstGeom>
          <a:noFill/>
        </p:spPr>
        <p:txBody>
          <a:bodyPr wrap="square" rtlCol="0">
            <a:spAutoFit/>
          </a:bodyPr>
          <a:lstStyle/>
          <a:p>
            <a:pPr algn="ctr"/>
            <a:r>
              <a:rPr lang="en-US" sz="6000" dirty="0">
                <a:latin typeface="Montserrat ExtraBold" panose="00000900000000000000" pitchFamily="50" charset="0"/>
                <a:ea typeface="Roboto Black" panose="02000000000000000000" pitchFamily="2" charset="0"/>
                <a:cs typeface="Open Sans Light" panose="020B0306030504020204" pitchFamily="34" charset="0"/>
              </a:rPr>
              <a:t>PILLAR THREE: </a:t>
            </a:r>
            <a:r>
              <a:rPr lang="en-US" sz="48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Community Prosperity</a:t>
            </a:r>
            <a:endParaRPr lang="ru-RU" sz="4800" dirty="0">
              <a:solidFill>
                <a:schemeClr val="accent1">
                  <a:lumMod val="75000"/>
                </a:schemeClr>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2" name="TextBox 1">
            <a:extLst>
              <a:ext uri="{FF2B5EF4-FFF2-40B4-BE49-F238E27FC236}">
                <a16:creationId xmlns:a16="http://schemas.microsoft.com/office/drawing/2014/main" id="{5FFA995B-B544-D9D3-D46F-6FCEC1F81F89}"/>
              </a:ext>
            </a:extLst>
          </p:cNvPr>
          <p:cNvSpPr txBox="1"/>
          <p:nvPr/>
        </p:nvSpPr>
        <p:spPr>
          <a:xfrm>
            <a:off x="4989977" y="1389888"/>
            <a:ext cx="8258992" cy="677108"/>
          </a:xfrm>
          <a:prstGeom prst="rect">
            <a:avLst/>
          </a:prstGeom>
          <a:noFill/>
        </p:spPr>
        <p:txBody>
          <a:bodyPr wrap="none" rtlCol="0">
            <a:spAutoFit/>
          </a:bodyPr>
          <a:lstStyle/>
          <a:p>
            <a:pPr algn="ctr"/>
            <a:r>
              <a:rPr lang="en-US" sz="2000" b="1" i="1" kern="100" dirty="0">
                <a:effectLst/>
                <a:latin typeface="Arial" panose="020B0604020202020204" pitchFamily="34" charset="0"/>
                <a:ea typeface="Calibri" panose="020F0502020204030204" pitchFamily="34" charset="0"/>
                <a:cs typeface="Arial" panose="020B0604020202020204" pitchFamily="34" charset="0"/>
              </a:rPr>
              <a:t>STRAGEGIC PRIORITIES</a:t>
            </a:r>
          </a:p>
          <a:p>
            <a:endParaRPr lang="en-US" dirty="0"/>
          </a:p>
        </p:txBody>
      </p:sp>
      <p:sp>
        <p:nvSpPr>
          <p:cNvPr id="3" name="TextBox 2">
            <a:extLst>
              <a:ext uri="{FF2B5EF4-FFF2-40B4-BE49-F238E27FC236}">
                <a16:creationId xmlns:a16="http://schemas.microsoft.com/office/drawing/2014/main" id="{AB5A7C93-ED83-8942-62E7-06AB97E42323}"/>
              </a:ext>
            </a:extLst>
          </p:cNvPr>
          <p:cNvSpPr txBox="1"/>
          <p:nvPr/>
        </p:nvSpPr>
        <p:spPr>
          <a:xfrm>
            <a:off x="1097280" y="2377732"/>
            <a:ext cx="15910560" cy="6323141"/>
          </a:xfrm>
          <a:prstGeom prst="rect">
            <a:avLst/>
          </a:prstGeom>
          <a:noFill/>
        </p:spPr>
        <p:txBody>
          <a:bodyPr wrap="square" rtlCol="0">
            <a:spAutoFit/>
          </a:bodyPr>
          <a:lstStyle/>
          <a:p>
            <a:pPr marL="342900" marR="0" lvl="0" indent="-342900">
              <a:buFont typeface="Symbol" pitchFamily="2" charset="2"/>
              <a:buChar char=""/>
            </a:pPr>
            <a:r>
              <a:rPr lang="en-US" sz="2400" b="1" dirty="0">
                <a:solidFill>
                  <a:schemeClr val="accent1"/>
                </a:solidFill>
                <a:effectLst/>
                <a:latin typeface="Aptos" panose="020B0004020202020204" pitchFamily="34" charset="0"/>
                <a:ea typeface="Times New Roman" panose="02020603050405020304" pitchFamily="18" charset="0"/>
              </a:rPr>
              <a:t>Fully implement Emergent Campus:</a:t>
            </a:r>
            <a:r>
              <a:rPr lang="en-US" sz="2400" dirty="0">
                <a:solidFill>
                  <a:schemeClr val="accent1"/>
                </a:solidFill>
                <a:effectLst/>
                <a:latin typeface="Aptos" panose="020B0004020202020204" pitchFamily="34" charset="0"/>
                <a:ea typeface="Times New Roman" panose="02020603050405020304" pitchFamily="18" charset="0"/>
              </a:rPr>
              <a:t> </a:t>
            </a:r>
            <a:br>
              <a:rPr lang="en-US" sz="2400" dirty="0">
                <a:solidFill>
                  <a:srgbClr val="0A0A0A"/>
                </a:solidFill>
                <a:effectLst/>
                <a:latin typeface="Aptos" panose="020B0004020202020204" pitchFamily="34" charset="0"/>
                <a:ea typeface="Times New Roman" panose="02020603050405020304" pitchFamily="18" charset="0"/>
              </a:rPr>
            </a:br>
            <a:r>
              <a:rPr lang="en-US" sz="2400" dirty="0">
                <a:solidFill>
                  <a:srgbClr val="0A0A0A"/>
                </a:solidFill>
                <a:effectLst/>
                <a:latin typeface="Aptos" panose="020B0004020202020204" pitchFamily="34" charset="0"/>
                <a:ea typeface="Times New Roman" panose="02020603050405020304" pitchFamily="18" charset="0"/>
              </a:rPr>
              <a:t>Emergent Campus envisions a vibrant hub where education, business, and industry intersect to offer myriad opportunities. It will provide students with internships, certificates, and hands-on learning experiences.</a:t>
            </a:r>
            <a:endParaRPr lang="en-US" sz="2400" dirty="0">
              <a:effectLst/>
              <a:latin typeface="Times New Roman" panose="02020603050405020304" pitchFamily="18" charset="0"/>
              <a:ea typeface="Times New Roman" panose="02020603050405020304" pitchFamily="18" charset="0"/>
            </a:endParaRPr>
          </a:p>
          <a:p>
            <a:pPr marL="1430568" lvl="2" indent="-285750">
              <a:lnSpc>
                <a:spcPct val="107000"/>
              </a:lnSpc>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Fully meet grant metrics.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pPr>
            <a:r>
              <a:rPr lang="en-US" sz="2400" kern="100" dirty="0">
                <a:effectLst/>
                <a:latin typeface="Aptos" panose="020B0004020202020204" pitchFamily="34"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Symbol" pitchFamily="2" charset="2"/>
              <a:buChar char=""/>
            </a:pPr>
            <a:r>
              <a:rPr lang="en-US" sz="2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Develop partnerships with local businesses and community groups</a:t>
            </a:r>
            <a:r>
              <a:rPr lang="en-US" sz="24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Trinidad State College has relationships and structures in place that facilitate community involvement in academic programs. Much more can be done to facilitate more vibrant partnerships that lead to opportunities for students and lead to community prosperity.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430568" lvl="2" indent="-285750">
              <a:lnSpc>
                <a:spcPct val="107000"/>
              </a:lnSpc>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Increase the number of participants engaged in the College’s outreach programs (e.g., Artist lectures, </a:t>
            </a:r>
            <a:r>
              <a:rPr lang="en-US" sz="2400" kern="100" dirty="0" err="1">
                <a:effectLst/>
                <a:latin typeface="Aptos" panose="020B0004020202020204" pitchFamily="34" charset="0"/>
                <a:ea typeface="Calibri" panose="020F0502020204030204" pitchFamily="34" charset="0"/>
                <a:cs typeface="Times New Roman" panose="02020603050405020304" pitchFamily="18" charset="0"/>
              </a:rPr>
              <a:t>MakerSpace</a:t>
            </a:r>
            <a:r>
              <a:rPr lang="en-US" sz="2400" kern="100" dirty="0">
                <a:effectLst/>
                <a:latin typeface="Aptos" panose="020B0004020202020204" pitchFamily="34" charset="0"/>
                <a:ea typeface="Calibri" panose="020F0502020204030204" pitchFamily="34" charset="0"/>
                <a:cs typeface="Times New Roman" panose="02020603050405020304" pitchFamily="18" charset="0"/>
              </a:rPr>
              <a:t>, Non-credit offerings) by 10% annually.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430568" lvl="2" indent="-285750">
              <a:lnSpc>
                <a:spcPct val="107000"/>
              </a:lnSpc>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0" dirty="0">
                <a:effectLst/>
                <a:latin typeface="Aptos" panose="020B0004020202020204" pitchFamily="34" charset="0"/>
                <a:ea typeface="Calibri" panose="020F0502020204030204" pitchFamily="34" charset="0"/>
                <a:cs typeface="Times New Roman" panose="02020603050405020304" pitchFamily="18" charset="0"/>
              </a:rPr>
              <a:t>Appoint a community engagement committee on each campus. Committees will implement an outreach strategy to communicate the College’s resources, programs, and opportunities by June 2025.</a:t>
            </a:r>
            <a:endParaRPr lang="en-US" sz="2400" b="1" i="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4333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C2D30-59F9-F447-9E39-C2F2DD2FDCC9}"/>
            </a:ext>
          </a:extLst>
        </p:cNvPr>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5231361B-329F-4BF7-25AE-C34A8B2693B1}"/>
              </a:ext>
            </a:extLst>
          </p:cNvPr>
          <p:cNvSpPr/>
          <p:nvPr/>
        </p:nvSpPr>
        <p:spPr>
          <a:xfrm>
            <a:off x="2104571" y="3962400"/>
            <a:ext cx="14078858" cy="6326188"/>
          </a:xfrm>
          <a:custGeom>
            <a:avLst/>
            <a:gdLst>
              <a:gd name="connsiteX0" fmla="*/ 465070 w 14627941"/>
              <a:gd name="connsiteY0" fmla="*/ 0 h 6326188"/>
              <a:gd name="connsiteX1" fmla="*/ 14162871 w 14627941"/>
              <a:gd name="connsiteY1" fmla="*/ 0 h 6326188"/>
              <a:gd name="connsiteX2" fmla="*/ 14627941 w 14627941"/>
              <a:gd name="connsiteY2" fmla="*/ 465070 h 6326188"/>
              <a:gd name="connsiteX3" fmla="*/ 14627941 w 14627941"/>
              <a:gd name="connsiteY3" fmla="*/ 6326188 h 6326188"/>
              <a:gd name="connsiteX4" fmla="*/ 0 w 14627941"/>
              <a:gd name="connsiteY4" fmla="*/ 6326188 h 6326188"/>
              <a:gd name="connsiteX5" fmla="*/ 0 w 14627941"/>
              <a:gd name="connsiteY5" fmla="*/ 465070 h 6326188"/>
              <a:gd name="connsiteX6" fmla="*/ 465070 w 14627941"/>
              <a:gd name="connsiteY6" fmla="*/ 0 h 632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7941" h="6326188">
                <a:moveTo>
                  <a:pt x="465070" y="0"/>
                </a:moveTo>
                <a:lnTo>
                  <a:pt x="14162871" y="0"/>
                </a:lnTo>
                <a:cubicBezTo>
                  <a:pt x="14419722" y="0"/>
                  <a:pt x="14627941" y="208219"/>
                  <a:pt x="14627941" y="465070"/>
                </a:cubicBezTo>
                <a:lnTo>
                  <a:pt x="14627941" y="6326188"/>
                </a:lnTo>
                <a:lnTo>
                  <a:pt x="0" y="6326188"/>
                </a:lnTo>
                <a:lnTo>
                  <a:pt x="0" y="465070"/>
                </a:lnTo>
                <a:cubicBezTo>
                  <a:pt x="0" y="208219"/>
                  <a:pt x="208219" y="0"/>
                  <a:pt x="465070" y="0"/>
                </a:cubicBezTo>
                <a:close/>
              </a:path>
            </a:pathLst>
          </a:custGeom>
          <a:solidFill>
            <a:schemeClr val="bg2">
              <a:alpha val="50000"/>
            </a:schemeClr>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Полилиния: фигура 9">
            <a:extLst>
              <a:ext uri="{FF2B5EF4-FFF2-40B4-BE49-F238E27FC236}">
                <a16:creationId xmlns:a16="http://schemas.microsoft.com/office/drawing/2014/main" id="{98042D6D-1B92-A488-36EE-27D2A175D95B}"/>
              </a:ext>
            </a:extLst>
          </p:cNvPr>
          <p:cNvSpPr/>
          <p:nvPr/>
        </p:nvSpPr>
        <p:spPr>
          <a:xfrm>
            <a:off x="672384" y="1956817"/>
            <a:ext cx="16920672" cy="8796527"/>
          </a:xfrm>
          <a:custGeom>
            <a:avLst/>
            <a:gdLst>
              <a:gd name="connsiteX0" fmla="*/ 484280 w 13130892"/>
              <a:gd name="connsiteY0" fmla="*/ 0 h 8086147"/>
              <a:gd name="connsiteX1" fmla="*/ 12646612 w 13130892"/>
              <a:gd name="connsiteY1" fmla="*/ 0 h 8086147"/>
              <a:gd name="connsiteX2" fmla="*/ 13130892 w 13130892"/>
              <a:gd name="connsiteY2" fmla="*/ 484280 h 8086147"/>
              <a:gd name="connsiteX3" fmla="*/ 13130892 w 13130892"/>
              <a:gd name="connsiteY3" fmla="*/ 2046380 h 8086147"/>
              <a:gd name="connsiteX4" fmla="*/ 13130892 w 13130892"/>
              <a:gd name="connsiteY4" fmla="*/ 6039767 h 8086147"/>
              <a:gd name="connsiteX5" fmla="*/ 13130892 w 13130892"/>
              <a:gd name="connsiteY5" fmla="*/ 7601867 h 8086147"/>
              <a:gd name="connsiteX6" fmla="*/ 12646612 w 13130892"/>
              <a:gd name="connsiteY6" fmla="*/ 8086147 h 8086147"/>
              <a:gd name="connsiteX7" fmla="*/ 484280 w 13130892"/>
              <a:gd name="connsiteY7" fmla="*/ 8086147 h 8086147"/>
              <a:gd name="connsiteX8" fmla="*/ 0 w 13130892"/>
              <a:gd name="connsiteY8" fmla="*/ 7601867 h 8086147"/>
              <a:gd name="connsiteX9" fmla="*/ 0 w 13130892"/>
              <a:gd name="connsiteY9" fmla="*/ 6039767 h 8086147"/>
              <a:gd name="connsiteX10" fmla="*/ 0 w 13130892"/>
              <a:gd name="connsiteY10" fmla="*/ 2046380 h 8086147"/>
              <a:gd name="connsiteX11" fmla="*/ 0 w 13130892"/>
              <a:gd name="connsiteY11" fmla="*/ 484280 h 8086147"/>
              <a:gd name="connsiteX12" fmla="*/ 484280 w 13130892"/>
              <a:gd name="connsiteY12" fmla="*/ 0 h 808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0892" h="8086147">
                <a:moveTo>
                  <a:pt x="484280" y="0"/>
                </a:moveTo>
                <a:lnTo>
                  <a:pt x="12646612" y="0"/>
                </a:lnTo>
                <a:cubicBezTo>
                  <a:pt x="12914072" y="0"/>
                  <a:pt x="13130892" y="216820"/>
                  <a:pt x="13130892" y="484280"/>
                </a:cubicBezTo>
                <a:lnTo>
                  <a:pt x="13130892" y="2046380"/>
                </a:lnTo>
                <a:lnTo>
                  <a:pt x="13130892" y="6039767"/>
                </a:lnTo>
                <a:lnTo>
                  <a:pt x="13130892" y="7601867"/>
                </a:lnTo>
                <a:cubicBezTo>
                  <a:pt x="13130892" y="7869327"/>
                  <a:pt x="12914072" y="8086147"/>
                  <a:pt x="12646612" y="8086147"/>
                </a:cubicBezTo>
                <a:lnTo>
                  <a:pt x="484280" y="8086147"/>
                </a:lnTo>
                <a:cubicBezTo>
                  <a:pt x="216820" y="8086147"/>
                  <a:pt x="0" y="7869327"/>
                  <a:pt x="0" y="7601867"/>
                </a:cubicBezTo>
                <a:lnTo>
                  <a:pt x="0" y="6039767"/>
                </a:lnTo>
                <a:lnTo>
                  <a:pt x="0" y="2046380"/>
                </a:lnTo>
                <a:lnTo>
                  <a:pt x="0" y="484280"/>
                </a:lnTo>
                <a:cubicBezTo>
                  <a:pt x="0" y="216820"/>
                  <a:pt x="216820" y="0"/>
                  <a:pt x="484280" y="0"/>
                </a:cubicBezTo>
                <a:close/>
              </a:path>
            </a:pathLst>
          </a:custGeom>
          <a:solidFill>
            <a:schemeClr val="bg2"/>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 name="TextBox 3">
            <a:extLst>
              <a:ext uri="{FF2B5EF4-FFF2-40B4-BE49-F238E27FC236}">
                <a16:creationId xmlns:a16="http://schemas.microsoft.com/office/drawing/2014/main" id="{D389D13E-CCF0-D263-C815-4319CFD5BBD1}"/>
              </a:ext>
            </a:extLst>
          </p:cNvPr>
          <p:cNvSpPr txBox="1"/>
          <p:nvPr/>
        </p:nvSpPr>
        <p:spPr>
          <a:xfrm>
            <a:off x="672384" y="469291"/>
            <a:ext cx="16920672" cy="1015663"/>
          </a:xfrm>
          <a:prstGeom prst="rect">
            <a:avLst/>
          </a:prstGeom>
          <a:noFill/>
        </p:spPr>
        <p:txBody>
          <a:bodyPr wrap="square" rtlCol="0">
            <a:spAutoFit/>
          </a:bodyPr>
          <a:lstStyle/>
          <a:p>
            <a:pPr algn="ctr"/>
            <a:r>
              <a:rPr lang="en-US" sz="6000" dirty="0">
                <a:latin typeface="Montserrat ExtraBold" panose="00000900000000000000" pitchFamily="50" charset="0"/>
                <a:ea typeface="Roboto Black" panose="02000000000000000000" pitchFamily="2" charset="0"/>
                <a:cs typeface="Open Sans Light" panose="020B0306030504020204" pitchFamily="34" charset="0"/>
              </a:rPr>
              <a:t>PILLAR THREE: </a:t>
            </a:r>
            <a:r>
              <a:rPr lang="en-US" sz="48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Community Prosperity</a:t>
            </a:r>
            <a:endParaRPr lang="ru-RU" sz="4800" dirty="0">
              <a:solidFill>
                <a:schemeClr val="accent1">
                  <a:lumMod val="75000"/>
                </a:schemeClr>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2" name="TextBox 1">
            <a:extLst>
              <a:ext uri="{FF2B5EF4-FFF2-40B4-BE49-F238E27FC236}">
                <a16:creationId xmlns:a16="http://schemas.microsoft.com/office/drawing/2014/main" id="{A7E1D554-A325-D2E4-3CB2-3210CACB5505}"/>
              </a:ext>
            </a:extLst>
          </p:cNvPr>
          <p:cNvSpPr txBox="1"/>
          <p:nvPr/>
        </p:nvSpPr>
        <p:spPr>
          <a:xfrm>
            <a:off x="4989977" y="1389888"/>
            <a:ext cx="8258992" cy="677108"/>
          </a:xfrm>
          <a:prstGeom prst="rect">
            <a:avLst/>
          </a:prstGeom>
          <a:noFill/>
        </p:spPr>
        <p:txBody>
          <a:bodyPr wrap="none" rtlCol="0">
            <a:spAutoFit/>
          </a:bodyPr>
          <a:lstStyle/>
          <a:p>
            <a:pPr algn="ctr"/>
            <a:r>
              <a:rPr lang="en-US" sz="2000" b="1" i="1" kern="100" dirty="0">
                <a:effectLst/>
                <a:latin typeface="Arial" panose="020B0604020202020204" pitchFamily="34" charset="0"/>
                <a:ea typeface="Calibri" panose="020F0502020204030204" pitchFamily="34" charset="0"/>
                <a:cs typeface="Arial" panose="020B0604020202020204" pitchFamily="34" charset="0"/>
              </a:rPr>
              <a:t>STRAGEGIC PRIORITIES</a:t>
            </a:r>
          </a:p>
          <a:p>
            <a:endParaRPr lang="en-US" dirty="0"/>
          </a:p>
        </p:txBody>
      </p:sp>
      <p:sp>
        <p:nvSpPr>
          <p:cNvPr id="3" name="TextBox 2">
            <a:extLst>
              <a:ext uri="{FF2B5EF4-FFF2-40B4-BE49-F238E27FC236}">
                <a16:creationId xmlns:a16="http://schemas.microsoft.com/office/drawing/2014/main" id="{9CB2DB1B-0D08-D782-3C5E-36DF146BDD46}"/>
              </a:ext>
            </a:extLst>
          </p:cNvPr>
          <p:cNvSpPr txBox="1"/>
          <p:nvPr/>
        </p:nvSpPr>
        <p:spPr>
          <a:xfrm>
            <a:off x="1097280" y="2377732"/>
            <a:ext cx="15910560" cy="1976247"/>
          </a:xfrm>
          <a:prstGeom prst="rect">
            <a:avLst/>
          </a:prstGeom>
          <a:noFill/>
        </p:spPr>
        <p:txBody>
          <a:bodyPr wrap="square" rtlCol="0">
            <a:spAutoFit/>
          </a:bodyPr>
          <a:lstStyle/>
          <a:p>
            <a:pPr marL="342900" marR="0" lvl="0" indent="-342900">
              <a:buFont typeface="Symbol" pitchFamily="2" charset="2"/>
              <a:buChar char=""/>
            </a:pPr>
            <a:r>
              <a:rPr lang="en-US" sz="2400" b="1" dirty="0">
                <a:solidFill>
                  <a:schemeClr val="accent1"/>
                </a:solidFill>
                <a:effectLst/>
                <a:latin typeface="Aptos" panose="020B0004020202020204" pitchFamily="34" charset="0"/>
                <a:ea typeface="Times New Roman" panose="02020603050405020304" pitchFamily="18" charset="0"/>
              </a:rPr>
              <a:t>Increase the number of graduates who live and work in our communities:</a:t>
            </a:r>
            <a:r>
              <a:rPr lang="en-US" sz="2400" dirty="0">
                <a:solidFill>
                  <a:schemeClr val="accent1"/>
                </a:solidFill>
                <a:effectLst/>
                <a:latin typeface="Aptos" panose="020B0004020202020204" pitchFamily="34" charset="0"/>
                <a:ea typeface="Times New Roman" panose="02020603050405020304" pitchFamily="18" charset="0"/>
              </a:rPr>
              <a:t> </a:t>
            </a:r>
            <a:br>
              <a:rPr lang="en-US" sz="2400" dirty="0">
                <a:solidFill>
                  <a:srgbClr val="0A0A0A"/>
                </a:solidFill>
                <a:effectLst/>
                <a:latin typeface="Aptos" panose="020B0004020202020204" pitchFamily="34" charset="0"/>
                <a:ea typeface="Times New Roman" panose="02020603050405020304" pitchFamily="18" charset="0"/>
              </a:rPr>
            </a:br>
            <a:r>
              <a:rPr lang="en-US" sz="2400" dirty="0">
                <a:solidFill>
                  <a:srgbClr val="0A0A0A"/>
                </a:solidFill>
                <a:effectLst/>
                <a:latin typeface="Aptos" panose="020B0004020202020204" pitchFamily="34" charset="0"/>
                <a:ea typeface="Times New Roman" panose="02020603050405020304" pitchFamily="18" charset="0"/>
              </a:rPr>
              <a:t>Trinidad State College graduates who remain in the region contribute to economic vitality. Their continued presence can build stronger ties between the College and the surrounding region.</a:t>
            </a:r>
            <a:endParaRPr lang="en-US" sz="2400" dirty="0">
              <a:effectLst/>
              <a:latin typeface="Times New Roman" panose="02020603050405020304" pitchFamily="18" charset="0"/>
              <a:ea typeface="Times New Roman" panose="02020603050405020304" pitchFamily="18" charset="0"/>
            </a:endParaRPr>
          </a:p>
          <a:p>
            <a:pPr marL="1430568" lvl="2" indent="-285750">
              <a:lnSpc>
                <a:spcPct val="107000"/>
              </a:lnSpc>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Identify and implement approaches to gather data on students who remain and work in the region.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9A443743-54B5-9933-4C41-FD06111AD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528" y="4774894"/>
            <a:ext cx="14078858" cy="5028163"/>
          </a:xfrm>
          <a:prstGeom prst="rect">
            <a:avLst/>
          </a:prstGeom>
        </p:spPr>
      </p:pic>
    </p:spTree>
    <p:extLst>
      <p:ext uri="{BB962C8B-B14F-4D97-AF65-F5344CB8AC3E}">
        <p14:creationId xmlns:p14="http://schemas.microsoft.com/office/powerpoint/2010/main" val="4003696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 group of people posing for a photo&#10;&#10;Description automatically generated">
            <a:extLst>
              <a:ext uri="{FF2B5EF4-FFF2-40B4-BE49-F238E27FC236}">
                <a16:creationId xmlns:a16="http://schemas.microsoft.com/office/drawing/2014/main" id="{81F39BC7-3467-2D2E-2BFD-CBEB2D1126D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156" r="19156"/>
          <a:stretch>
            <a:fillRect/>
          </a:stretch>
        </p:blipFill>
        <p:spPr/>
      </p:pic>
      <p:sp>
        <p:nvSpPr>
          <p:cNvPr id="6" name="TextBox 5"/>
          <p:cNvSpPr txBox="1"/>
          <p:nvPr/>
        </p:nvSpPr>
        <p:spPr>
          <a:xfrm>
            <a:off x="744824" y="2687390"/>
            <a:ext cx="9708988" cy="1015663"/>
          </a:xfrm>
          <a:prstGeom prst="rect">
            <a:avLst/>
          </a:prstGeom>
          <a:noFill/>
        </p:spPr>
        <p:txBody>
          <a:bodyPr wrap="square" rtlCol="0">
            <a:spAutoFit/>
          </a:bodyPr>
          <a:lstStyle/>
          <a:p>
            <a:r>
              <a:rPr lang="en-US" sz="6000" dirty="0">
                <a:solidFill>
                  <a:schemeClr val="bg1"/>
                </a:solidFill>
                <a:latin typeface="Montserrat ExtraBold" panose="00000900000000000000" pitchFamily="50" charset="0"/>
                <a:ea typeface="Roboto Black" panose="02000000000000000000" pitchFamily="2" charset="0"/>
                <a:cs typeface="Open Sans Light" panose="020B0306030504020204" pitchFamily="34" charset="0"/>
              </a:rPr>
              <a:t>Contact </a:t>
            </a:r>
            <a:r>
              <a:rPr lang="en-US" sz="6000" dirty="0">
                <a:solidFill>
                  <a:schemeClr val="accent1"/>
                </a:solidFill>
                <a:latin typeface="Montserrat ExtraBold" panose="00000900000000000000" pitchFamily="50" charset="0"/>
                <a:ea typeface="Roboto Black" panose="02000000000000000000" pitchFamily="2" charset="0"/>
                <a:cs typeface="Open Sans Light" panose="020B0306030504020204" pitchFamily="34" charset="0"/>
              </a:rPr>
              <a:t>Trinidad State</a:t>
            </a:r>
            <a:endParaRPr lang="ru-RU" sz="6000" dirty="0">
              <a:solidFill>
                <a:schemeClr val="bg1"/>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8" name="TextBox 7"/>
          <p:cNvSpPr txBox="1"/>
          <p:nvPr/>
        </p:nvSpPr>
        <p:spPr>
          <a:xfrm>
            <a:off x="1923642" y="4710752"/>
            <a:ext cx="4898322" cy="1569660"/>
          </a:xfrm>
          <a:prstGeom prst="rect">
            <a:avLst/>
          </a:prstGeom>
          <a:noFill/>
        </p:spPr>
        <p:txBody>
          <a:bodyPr wrap="square" rtlCol="0">
            <a:spAutoFit/>
          </a:bodyPr>
          <a:lstStyle/>
          <a:p>
            <a:pPr defTabSz="360000"/>
            <a:r>
              <a:rPr lang="en-US" sz="24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600 Prospect Street</a:t>
            </a:r>
          </a:p>
          <a:p>
            <a:pPr defTabSz="360000"/>
            <a:r>
              <a:rPr lang="en-US" sz="24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Trinidad, CO  81082</a:t>
            </a:r>
          </a:p>
          <a:p>
            <a:pPr defTabSz="360000"/>
            <a:r>
              <a:rPr lang="en-US" sz="24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TEL:     1-888-TSC-1925</a:t>
            </a:r>
          </a:p>
          <a:p>
            <a:pPr defTabSz="360000"/>
            <a:r>
              <a:rPr lang="en-US" sz="24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WWW:  </a:t>
            </a:r>
            <a:r>
              <a:rPr lang="en-US" sz="2400" i="1" dirty="0" err="1">
                <a:solidFill>
                  <a:schemeClr val="bg1"/>
                </a:solidFill>
                <a:latin typeface="Arial Narrow" panose="020B0604020202020204" pitchFamily="34" charset="0"/>
                <a:ea typeface="Roboto Light" panose="02000000000000000000" pitchFamily="2" charset="0"/>
                <a:cs typeface="Arial Narrow" panose="020B0604020202020204" pitchFamily="34" charset="0"/>
              </a:rPr>
              <a:t>trinidadstate.edu</a:t>
            </a:r>
            <a:endParaRPr lang="ru-RU" sz="2400" i="1" dirty="0">
              <a:solidFill>
                <a:schemeClr val="bg1"/>
              </a:solidFill>
              <a:latin typeface="Arial Narrow" panose="020B0604020202020204" pitchFamily="34" charset="0"/>
              <a:ea typeface="Roboto Light" panose="02000000000000000000" pitchFamily="2" charset="0"/>
              <a:cs typeface="Arial Narrow" panose="020B0604020202020204" pitchFamily="34" charset="0"/>
            </a:endParaRPr>
          </a:p>
        </p:txBody>
      </p:sp>
      <p:sp>
        <p:nvSpPr>
          <p:cNvPr id="9" name="TextBox 8"/>
          <p:cNvSpPr txBox="1"/>
          <p:nvPr/>
        </p:nvSpPr>
        <p:spPr>
          <a:xfrm>
            <a:off x="1759050" y="4243323"/>
            <a:ext cx="7055765" cy="477054"/>
          </a:xfrm>
          <a:prstGeom prst="rect">
            <a:avLst/>
          </a:prstGeom>
          <a:noFill/>
        </p:spPr>
        <p:txBody>
          <a:bodyPr wrap="square" rtlCol="0">
            <a:spAutoFit/>
          </a:bodyPr>
          <a:lstStyle/>
          <a:p>
            <a:r>
              <a:rPr lang="en-US" sz="2500" b="1" dirty="0">
                <a:solidFill>
                  <a:schemeClr val="bg1"/>
                </a:solidFill>
                <a:latin typeface="Roboto" panose="02000000000000000000" pitchFamily="2" charset="0"/>
                <a:ea typeface="Roboto" panose="02000000000000000000" pitchFamily="2" charset="0"/>
                <a:cs typeface="Open Sans" panose="020B0606030504020204" pitchFamily="34" charset="0"/>
              </a:rPr>
              <a:t>TRINIDAD STATE COLLEGE ~ </a:t>
            </a:r>
            <a:r>
              <a:rPr lang="en-US" sz="2500" b="1" dirty="0">
                <a:solidFill>
                  <a:schemeClr val="accent1"/>
                </a:solidFill>
                <a:latin typeface="Roboto" panose="02000000000000000000" pitchFamily="2" charset="0"/>
                <a:ea typeface="Roboto" panose="02000000000000000000" pitchFamily="2" charset="0"/>
                <a:cs typeface="Open Sans" panose="020B0606030504020204" pitchFamily="34" charset="0"/>
              </a:rPr>
              <a:t>Trinidad Campus</a:t>
            </a:r>
            <a:endParaRPr lang="ru-RU" sz="2500" b="1" dirty="0">
              <a:solidFill>
                <a:schemeClr val="accent1"/>
              </a:solidFill>
              <a:latin typeface="Roboto" panose="02000000000000000000" pitchFamily="2" charset="0"/>
              <a:ea typeface="Roboto" panose="02000000000000000000" pitchFamily="2" charset="0"/>
              <a:cs typeface="Open Sans" panose="020B0606030504020204" pitchFamily="34" charset="0"/>
            </a:endParaRPr>
          </a:p>
        </p:txBody>
      </p:sp>
      <p:grpSp>
        <p:nvGrpSpPr>
          <p:cNvPr id="10" name="Группа 9"/>
          <p:cNvGrpSpPr/>
          <p:nvPr/>
        </p:nvGrpSpPr>
        <p:grpSpPr>
          <a:xfrm>
            <a:off x="873149" y="4180289"/>
            <a:ext cx="608328" cy="608326"/>
            <a:chOff x="1001165" y="4025516"/>
            <a:chExt cx="608328" cy="608326"/>
          </a:xfrm>
        </p:grpSpPr>
        <p:sp>
          <p:nvSpPr>
            <p:cNvPr id="11" name="Freeform: Shape 111"/>
            <p:cNvSpPr/>
            <p:nvPr/>
          </p:nvSpPr>
          <p:spPr>
            <a:xfrm>
              <a:off x="1001165" y="4025516"/>
              <a:ext cx="608328" cy="608326"/>
            </a:xfrm>
            <a:custGeom>
              <a:avLst/>
              <a:gdLst/>
              <a:ahLst/>
              <a:cxnLst/>
              <a:rect l="l" t="t" r="r" b="b"/>
              <a:pathLst>
                <a:path w="195927" h="195927">
                  <a:moveTo>
                    <a:pt x="97964" y="0"/>
                  </a:moveTo>
                  <a:cubicBezTo>
                    <a:pt x="116200" y="208"/>
                    <a:pt x="132679" y="4667"/>
                    <a:pt x="147399" y="13379"/>
                  </a:cubicBezTo>
                  <a:cubicBezTo>
                    <a:pt x="162120" y="22090"/>
                    <a:pt x="173837" y="33807"/>
                    <a:pt x="182548" y="48528"/>
                  </a:cubicBezTo>
                  <a:cubicBezTo>
                    <a:pt x="191260" y="63248"/>
                    <a:pt x="195719" y="79727"/>
                    <a:pt x="195927" y="97963"/>
                  </a:cubicBezTo>
                  <a:cubicBezTo>
                    <a:pt x="195719" y="116199"/>
                    <a:pt x="191260" y="132677"/>
                    <a:pt x="182548" y="147398"/>
                  </a:cubicBezTo>
                  <a:cubicBezTo>
                    <a:pt x="173837" y="162119"/>
                    <a:pt x="162120" y="173836"/>
                    <a:pt x="147399" y="182547"/>
                  </a:cubicBezTo>
                  <a:cubicBezTo>
                    <a:pt x="132679" y="191259"/>
                    <a:pt x="116200"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8"/>
                  </a:cubicBezTo>
                  <a:cubicBezTo>
                    <a:pt x="22091" y="33807"/>
                    <a:pt x="33808" y="22090"/>
                    <a:pt x="48529" y="13379"/>
                  </a:cubicBezTo>
                  <a:cubicBezTo>
                    <a:pt x="63250" y="4667"/>
                    <a:pt x="79728" y="208"/>
                    <a:pt x="97964"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hape 2581"/>
            <p:cNvSpPr/>
            <p:nvPr/>
          </p:nvSpPr>
          <p:spPr>
            <a:xfrm>
              <a:off x="1134514" y="4158882"/>
              <a:ext cx="341630" cy="341594"/>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bg2"/>
            </a:solidFill>
            <a:ln w="12700">
              <a:solidFill>
                <a:schemeClr val="bg2"/>
              </a:solidFill>
              <a:miter lim="400000"/>
            </a:ln>
          </p:spPr>
          <p:txBody>
            <a:bodyPr lIns="28571" tIns="28571" rIns="28571" bIns="28571" anchor="ctr"/>
            <a:lstStyle/>
            <a:p>
              <a:pPr defTabSz="34284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sp>
        <p:nvSpPr>
          <p:cNvPr id="15" name="TextBox 14"/>
          <p:cNvSpPr txBox="1"/>
          <p:nvPr/>
        </p:nvSpPr>
        <p:spPr>
          <a:xfrm>
            <a:off x="5854700" y="5322840"/>
            <a:ext cx="735308" cy="400110"/>
          </a:xfrm>
          <a:prstGeom prst="rect">
            <a:avLst/>
          </a:prstGeom>
          <a:noFill/>
        </p:spPr>
        <p:txBody>
          <a:bodyPr wrap="square" rtlCol="0">
            <a:spAutoFit/>
          </a:bodyPr>
          <a:lstStyle/>
          <a:p>
            <a:pPr algn="r" defTabSz="360000"/>
            <a:r>
              <a:rPr lang="ru-RU" sz="2000" b="1">
                <a:solidFill>
                  <a:schemeClr val="bg2"/>
                </a:solidFill>
                <a:latin typeface="Roboto" panose="02000000000000000000" pitchFamily="2" charset="0"/>
                <a:ea typeface="Roboto" panose="02000000000000000000" pitchFamily="2" charset="0"/>
                <a:cs typeface="Open Sans Light" panose="020B0306030504020204" pitchFamily="34" charset="0"/>
              </a:rPr>
              <a:t>62%</a:t>
            </a:r>
            <a:endParaRPr lang="ru-RU" sz="2000" b="1" spc="-150" dirty="0">
              <a:solidFill>
                <a:schemeClr val="bg2"/>
              </a:solidFill>
              <a:latin typeface="Roboto" panose="02000000000000000000" pitchFamily="2" charset="0"/>
              <a:ea typeface="Roboto" panose="02000000000000000000" pitchFamily="2" charset="0"/>
              <a:cs typeface="Open Sans Light" panose="020B0306030504020204" pitchFamily="34" charset="0"/>
            </a:endParaRPr>
          </a:p>
        </p:txBody>
      </p:sp>
      <p:sp>
        <p:nvSpPr>
          <p:cNvPr id="35" name="Полилиния 34"/>
          <p:cNvSpPr/>
          <p:nvPr/>
        </p:nvSpPr>
        <p:spPr>
          <a:xfrm>
            <a:off x="12139394" y="2131880"/>
            <a:ext cx="6148606" cy="8156708"/>
          </a:xfrm>
          <a:custGeom>
            <a:avLst/>
            <a:gdLst>
              <a:gd name="connsiteX0" fmla="*/ 4753458 w 6148606"/>
              <a:gd name="connsiteY0" fmla="*/ 0 h 8156708"/>
              <a:gd name="connsiteX1" fmla="*/ 6148606 w 6148606"/>
              <a:gd name="connsiteY1" fmla="*/ 2396003 h 8156708"/>
              <a:gd name="connsiteX2" fmla="*/ 6148606 w 6148606"/>
              <a:gd name="connsiteY2" fmla="*/ 8156708 h 8156708"/>
              <a:gd name="connsiteX3" fmla="*/ 0 w 6148606"/>
              <a:gd name="connsiteY3" fmla="*/ 8156708 h 8156708"/>
            </a:gdLst>
            <a:ahLst/>
            <a:cxnLst>
              <a:cxn ang="0">
                <a:pos x="connsiteX0" y="connsiteY0"/>
              </a:cxn>
              <a:cxn ang="0">
                <a:pos x="connsiteX1" y="connsiteY1"/>
              </a:cxn>
              <a:cxn ang="0">
                <a:pos x="connsiteX2" y="connsiteY2"/>
              </a:cxn>
              <a:cxn ang="0">
                <a:pos x="connsiteX3" y="connsiteY3"/>
              </a:cxn>
            </a:cxnLst>
            <a:rect l="l" t="t" r="r" b="b"/>
            <a:pathLst>
              <a:path w="6148606" h="8156708">
                <a:moveTo>
                  <a:pt x="4753458" y="0"/>
                </a:moveTo>
                <a:lnTo>
                  <a:pt x="6148606" y="2396003"/>
                </a:lnTo>
                <a:lnTo>
                  <a:pt x="6148606" y="8156708"/>
                </a:lnTo>
                <a:lnTo>
                  <a:pt x="0" y="8156708"/>
                </a:lnTo>
                <a:close/>
              </a:path>
            </a:pathLst>
          </a:custGeom>
          <a:solidFill>
            <a:schemeClr val="accent4">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Полилиния 42"/>
          <p:cNvSpPr/>
          <p:nvPr/>
        </p:nvSpPr>
        <p:spPr>
          <a:xfrm>
            <a:off x="15591908" y="5662221"/>
            <a:ext cx="2696092" cy="4626367"/>
          </a:xfrm>
          <a:custGeom>
            <a:avLst/>
            <a:gdLst>
              <a:gd name="connsiteX0" fmla="*/ 2696092 w 2696092"/>
              <a:gd name="connsiteY0" fmla="*/ 0 h 4626367"/>
              <a:gd name="connsiteX1" fmla="*/ 2696092 w 2696092"/>
              <a:gd name="connsiteY1" fmla="*/ 4626367 h 4626367"/>
              <a:gd name="connsiteX2" fmla="*/ 0 w 2696092"/>
              <a:gd name="connsiteY2" fmla="*/ 4626367 h 4626367"/>
            </a:gdLst>
            <a:ahLst/>
            <a:cxnLst>
              <a:cxn ang="0">
                <a:pos x="connsiteX0" y="connsiteY0"/>
              </a:cxn>
              <a:cxn ang="0">
                <a:pos x="connsiteX1" y="connsiteY1"/>
              </a:cxn>
              <a:cxn ang="0">
                <a:pos x="connsiteX2" y="connsiteY2"/>
              </a:cxn>
            </a:cxnLst>
            <a:rect l="l" t="t" r="r" b="b"/>
            <a:pathLst>
              <a:path w="2696092" h="4626367">
                <a:moveTo>
                  <a:pt x="2696092" y="0"/>
                </a:moveTo>
                <a:lnTo>
                  <a:pt x="2696092" y="4626367"/>
                </a:lnTo>
                <a:lnTo>
                  <a:pt x="0" y="4626367"/>
                </a:lnTo>
                <a:close/>
              </a:path>
            </a:pathLst>
          </a:custGeom>
          <a:solidFill>
            <a:srgbClr val="EEF0F6">
              <a:alpha val="5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latin typeface="Calibri" panose="020F0502020204030204" pitchFamily="34" charset="0"/>
            </a:endParaRPr>
          </a:p>
        </p:txBody>
      </p:sp>
      <p:sp>
        <p:nvSpPr>
          <p:cNvPr id="2" name="TextBox 1">
            <a:extLst>
              <a:ext uri="{FF2B5EF4-FFF2-40B4-BE49-F238E27FC236}">
                <a16:creationId xmlns:a16="http://schemas.microsoft.com/office/drawing/2014/main" id="{98CF076C-877C-7B9C-1557-531680588421}"/>
              </a:ext>
            </a:extLst>
          </p:cNvPr>
          <p:cNvSpPr txBox="1"/>
          <p:nvPr/>
        </p:nvSpPr>
        <p:spPr>
          <a:xfrm>
            <a:off x="1948026" y="7222304"/>
            <a:ext cx="4898322" cy="1569660"/>
          </a:xfrm>
          <a:prstGeom prst="rect">
            <a:avLst/>
          </a:prstGeom>
          <a:noFill/>
        </p:spPr>
        <p:txBody>
          <a:bodyPr wrap="square" rtlCol="0">
            <a:spAutoFit/>
          </a:bodyPr>
          <a:lstStyle/>
          <a:p>
            <a:pPr defTabSz="360000"/>
            <a:r>
              <a:rPr lang="en-US" sz="24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1011 Main Street</a:t>
            </a:r>
          </a:p>
          <a:p>
            <a:pPr defTabSz="360000"/>
            <a:r>
              <a:rPr lang="en-US" sz="24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Alamosa, CO  81101</a:t>
            </a:r>
          </a:p>
          <a:p>
            <a:pPr defTabSz="360000"/>
            <a:r>
              <a:rPr lang="en-US" sz="24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TEL:     1-888-TSC-1925</a:t>
            </a:r>
          </a:p>
          <a:p>
            <a:pPr defTabSz="360000"/>
            <a:r>
              <a:rPr lang="en-US" sz="24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WWW:  </a:t>
            </a:r>
            <a:r>
              <a:rPr lang="en-US" sz="2400" i="1" dirty="0" err="1">
                <a:solidFill>
                  <a:schemeClr val="bg1"/>
                </a:solidFill>
                <a:latin typeface="Arial Narrow" panose="020B0604020202020204" pitchFamily="34" charset="0"/>
                <a:ea typeface="Roboto Light" panose="02000000000000000000" pitchFamily="2" charset="0"/>
                <a:cs typeface="Arial Narrow" panose="020B0604020202020204" pitchFamily="34" charset="0"/>
              </a:rPr>
              <a:t>trinidadstate.edu</a:t>
            </a:r>
            <a:endParaRPr lang="ru-RU" sz="2400" i="1" dirty="0">
              <a:solidFill>
                <a:schemeClr val="bg1"/>
              </a:solidFill>
              <a:latin typeface="Arial Narrow" panose="020B0604020202020204" pitchFamily="34" charset="0"/>
              <a:ea typeface="Roboto Light" panose="02000000000000000000" pitchFamily="2" charset="0"/>
              <a:cs typeface="Arial Narrow" panose="020B0604020202020204" pitchFamily="34" charset="0"/>
            </a:endParaRPr>
          </a:p>
        </p:txBody>
      </p:sp>
      <p:sp>
        <p:nvSpPr>
          <p:cNvPr id="4" name="TextBox 3">
            <a:extLst>
              <a:ext uri="{FF2B5EF4-FFF2-40B4-BE49-F238E27FC236}">
                <a16:creationId xmlns:a16="http://schemas.microsoft.com/office/drawing/2014/main" id="{2C5E86B8-EB1E-D7BF-815D-695AD2E2E06A}"/>
              </a:ext>
            </a:extLst>
          </p:cNvPr>
          <p:cNvSpPr txBox="1"/>
          <p:nvPr/>
        </p:nvSpPr>
        <p:spPr>
          <a:xfrm>
            <a:off x="1783434" y="6754875"/>
            <a:ext cx="7055765" cy="477054"/>
          </a:xfrm>
          <a:prstGeom prst="rect">
            <a:avLst/>
          </a:prstGeom>
          <a:noFill/>
        </p:spPr>
        <p:txBody>
          <a:bodyPr wrap="square" rtlCol="0">
            <a:spAutoFit/>
          </a:bodyPr>
          <a:lstStyle/>
          <a:p>
            <a:r>
              <a:rPr lang="en-US" sz="2500" b="1" dirty="0">
                <a:solidFill>
                  <a:schemeClr val="bg1"/>
                </a:solidFill>
                <a:latin typeface="Roboto" panose="02000000000000000000" pitchFamily="2" charset="0"/>
                <a:ea typeface="Roboto" panose="02000000000000000000" pitchFamily="2" charset="0"/>
                <a:cs typeface="Open Sans" panose="020B0606030504020204" pitchFamily="34" charset="0"/>
              </a:rPr>
              <a:t>TRINIDAD STATE COLLEGE ~ </a:t>
            </a:r>
            <a:r>
              <a:rPr lang="en-US" sz="2500" b="1" dirty="0">
                <a:solidFill>
                  <a:schemeClr val="accent1"/>
                </a:solidFill>
                <a:latin typeface="Roboto" panose="02000000000000000000" pitchFamily="2" charset="0"/>
                <a:ea typeface="Roboto" panose="02000000000000000000" pitchFamily="2" charset="0"/>
                <a:cs typeface="Open Sans" panose="020B0606030504020204" pitchFamily="34" charset="0"/>
              </a:rPr>
              <a:t>Valley Campus</a:t>
            </a:r>
            <a:endParaRPr lang="ru-RU" sz="2500" b="1" dirty="0">
              <a:solidFill>
                <a:schemeClr val="accent1"/>
              </a:solidFill>
              <a:latin typeface="Roboto" panose="02000000000000000000" pitchFamily="2" charset="0"/>
              <a:ea typeface="Roboto" panose="02000000000000000000" pitchFamily="2" charset="0"/>
              <a:cs typeface="Open Sans" panose="020B0606030504020204" pitchFamily="34" charset="0"/>
            </a:endParaRPr>
          </a:p>
        </p:txBody>
      </p:sp>
      <p:grpSp>
        <p:nvGrpSpPr>
          <p:cNvPr id="5" name="Группа 9">
            <a:extLst>
              <a:ext uri="{FF2B5EF4-FFF2-40B4-BE49-F238E27FC236}">
                <a16:creationId xmlns:a16="http://schemas.microsoft.com/office/drawing/2014/main" id="{3736831B-B970-66C2-2CF5-76F0DAC68237}"/>
              </a:ext>
            </a:extLst>
          </p:cNvPr>
          <p:cNvGrpSpPr/>
          <p:nvPr/>
        </p:nvGrpSpPr>
        <p:grpSpPr>
          <a:xfrm>
            <a:off x="897533" y="6691841"/>
            <a:ext cx="608328" cy="608326"/>
            <a:chOff x="1001165" y="4025516"/>
            <a:chExt cx="608328" cy="608326"/>
          </a:xfrm>
        </p:grpSpPr>
        <p:sp>
          <p:nvSpPr>
            <p:cNvPr id="17" name="Freeform: Shape 111">
              <a:extLst>
                <a:ext uri="{FF2B5EF4-FFF2-40B4-BE49-F238E27FC236}">
                  <a16:creationId xmlns:a16="http://schemas.microsoft.com/office/drawing/2014/main" id="{2800A7FB-5BA8-D843-D7B6-68B9E4F6A8B4}"/>
                </a:ext>
              </a:extLst>
            </p:cNvPr>
            <p:cNvSpPr/>
            <p:nvPr/>
          </p:nvSpPr>
          <p:spPr>
            <a:xfrm>
              <a:off x="1001165" y="4025516"/>
              <a:ext cx="608328" cy="608326"/>
            </a:xfrm>
            <a:custGeom>
              <a:avLst/>
              <a:gdLst/>
              <a:ahLst/>
              <a:cxnLst/>
              <a:rect l="l" t="t" r="r" b="b"/>
              <a:pathLst>
                <a:path w="195927" h="195927">
                  <a:moveTo>
                    <a:pt x="97964" y="0"/>
                  </a:moveTo>
                  <a:cubicBezTo>
                    <a:pt x="116200" y="208"/>
                    <a:pt x="132679" y="4667"/>
                    <a:pt x="147399" y="13379"/>
                  </a:cubicBezTo>
                  <a:cubicBezTo>
                    <a:pt x="162120" y="22090"/>
                    <a:pt x="173837" y="33807"/>
                    <a:pt x="182548" y="48528"/>
                  </a:cubicBezTo>
                  <a:cubicBezTo>
                    <a:pt x="191260" y="63248"/>
                    <a:pt x="195719" y="79727"/>
                    <a:pt x="195927" y="97963"/>
                  </a:cubicBezTo>
                  <a:cubicBezTo>
                    <a:pt x="195719" y="116199"/>
                    <a:pt x="191260" y="132677"/>
                    <a:pt x="182548" y="147398"/>
                  </a:cubicBezTo>
                  <a:cubicBezTo>
                    <a:pt x="173837" y="162119"/>
                    <a:pt x="162120" y="173836"/>
                    <a:pt x="147399" y="182547"/>
                  </a:cubicBezTo>
                  <a:cubicBezTo>
                    <a:pt x="132679" y="191259"/>
                    <a:pt x="116200"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8"/>
                  </a:cubicBezTo>
                  <a:cubicBezTo>
                    <a:pt x="22091" y="33807"/>
                    <a:pt x="33808" y="22090"/>
                    <a:pt x="48529" y="13379"/>
                  </a:cubicBezTo>
                  <a:cubicBezTo>
                    <a:pt x="63250" y="4667"/>
                    <a:pt x="79728" y="208"/>
                    <a:pt x="97964"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Shape 2581">
              <a:extLst>
                <a:ext uri="{FF2B5EF4-FFF2-40B4-BE49-F238E27FC236}">
                  <a16:creationId xmlns:a16="http://schemas.microsoft.com/office/drawing/2014/main" id="{6C5D410F-921C-EEEC-49E8-A32202FE0954}"/>
                </a:ext>
              </a:extLst>
            </p:cNvPr>
            <p:cNvSpPr/>
            <p:nvPr/>
          </p:nvSpPr>
          <p:spPr>
            <a:xfrm>
              <a:off x="1134514" y="4158882"/>
              <a:ext cx="341630" cy="341594"/>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bg2"/>
            </a:solidFill>
            <a:ln w="12700">
              <a:solidFill>
                <a:schemeClr val="bg2"/>
              </a:solidFill>
              <a:miter lim="400000"/>
            </a:ln>
          </p:spPr>
          <p:txBody>
            <a:bodyPr lIns="28571" tIns="28571" rIns="28571" bIns="28571" anchor="ctr"/>
            <a:lstStyle/>
            <a:p>
              <a:pPr defTabSz="34284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00"/>
            </a:p>
          </p:txBody>
        </p:sp>
      </p:grpSp>
    </p:spTree>
    <p:extLst>
      <p:ext uri="{BB962C8B-B14F-4D97-AF65-F5344CB8AC3E}">
        <p14:creationId xmlns:p14="http://schemas.microsoft.com/office/powerpoint/2010/main" val="2656846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Полилиния 58"/>
          <p:cNvSpPr/>
          <p:nvPr/>
        </p:nvSpPr>
        <p:spPr>
          <a:xfrm>
            <a:off x="0" y="1676400"/>
            <a:ext cx="9696450" cy="8612188"/>
          </a:xfrm>
          <a:custGeom>
            <a:avLst/>
            <a:gdLst>
              <a:gd name="connsiteX0" fmla="*/ 0 w 10631875"/>
              <a:gd name="connsiteY0" fmla="*/ 0 h 10309864"/>
              <a:gd name="connsiteX1" fmla="*/ 10631875 w 10631875"/>
              <a:gd name="connsiteY1" fmla="*/ 10298010 h 10309864"/>
              <a:gd name="connsiteX2" fmla="*/ 10620393 w 10631875"/>
              <a:gd name="connsiteY2" fmla="*/ 10309864 h 10309864"/>
              <a:gd name="connsiteX3" fmla="*/ 0 w 10631875"/>
              <a:gd name="connsiteY3" fmla="*/ 10309864 h 10309864"/>
            </a:gdLst>
            <a:ahLst/>
            <a:cxnLst>
              <a:cxn ang="0">
                <a:pos x="connsiteX0" y="connsiteY0"/>
              </a:cxn>
              <a:cxn ang="0">
                <a:pos x="connsiteX1" y="connsiteY1"/>
              </a:cxn>
              <a:cxn ang="0">
                <a:pos x="connsiteX2" y="connsiteY2"/>
              </a:cxn>
              <a:cxn ang="0">
                <a:pos x="connsiteX3" y="connsiteY3"/>
              </a:cxn>
            </a:cxnLst>
            <a:rect l="l" t="t" r="r" b="b"/>
            <a:pathLst>
              <a:path w="10631875" h="10309864">
                <a:moveTo>
                  <a:pt x="0" y="0"/>
                </a:moveTo>
                <a:lnTo>
                  <a:pt x="10631875" y="10298010"/>
                </a:lnTo>
                <a:lnTo>
                  <a:pt x="10620393" y="10309864"/>
                </a:lnTo>
                <a:lnTo>
                  <a:pt x="0" y="10309864"/>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099944" y="1250920"/>
            <a:ext cx="11639415" cy="7786747"/>
          </a:xfrm>
          <a:prstGeom prst="rect">
            <a:avLst/>
          </a:prstGeom>
          <a:noFill/>
        </p:spPr>
        <p:txBody>
          <a:bodyPr wrap="square" rtlCol="0">
            <a:spAutoFit/>
          </a:bodyPr>
          <a:lstStyle/>
          <a:p>
            <a:pPr defTabSz="360000"/>
            <a:r>
              <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As Trinidad State College celebrates its 100th anniversary, I am pleased to share this 2025-2030 Strategic Plan. We embark on this next century with a plan that honors our legacy as the first community college in Colorado, and that looks forward to our vision of shared prosperity in our communities. </a:t>
            </a:r>
          </a:p>
          <a:p>
            <a:pPr defTabSz="360000"/>
            <a:endPar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endParaRPr>
          </a:p>
          <a:p>
            <a:pPr defTabSz="360000"/>
            <a:r>
              <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This strategic plan sets a direction for the College’s future for the next five years. It serves as a roadmap, reminding us of our strengths, helping us to align resources with priorities, and guiding our actions and decisions toward a common vision. It will help us respond to emerging opportunities and adapt to challenges.</a:t>
            </a:r>
          </a:p>
          <a:p>
            <a:pPr defTabSz="360000"/>
            <a:endPar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endParaRPr>
          </a:p>
          <a:p>
            <a:pPr defTabSz="360000"/>
            <a:r>
              <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The plan was developed with input from our stakeholders. It focuses on our three key constituencies: our students, our employees, and our community. First and foremost, reflecting our core value of “Students First,” this plan encompasses and encourages student success. Students are at the heart of our purpose and our mission. Together with our K-12 and four-year university partners, we prioritize seamless pathways to academic success. This plan also recognizes that student success is dependent on our faculty and staff, and it similarly prioritizes employee success and well-being.  Without their dedication and expertise, our students cannot thrive and succeed. </a:t>
            </a:r>
          </a:p>
          <a:p>
            <a:pPr defTabSz="360000"/>
            <a:endPar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endParaRPr>
          </a:p>
          <a:p>
            <a:pPr defTabSz="360000"/>
            <a:r>
              <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Importantly, this plan acknowledges that we are part of a broader community in Trinidad, Alamosa, and our entire eight-county service area. We know that our communities create the supportive environment where Trinidad State College can succeed and which we, in turn, bolster through our academic, cultural, and economic contributions. While we embrace the </a:t>
            </a:r>
          </a:p>
          <a:p>
            <a:pPr defTabSz="360000"/>
            <a:r>
              <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traditional community college role of responding to workforce needs, this plan repositions our College as a driver of  </a:t>
            </a:r>
          </a:p>
          <a:p>
            <a:pPr defTabSz="360000"/>
            <a:r>
              <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workforce and economic development. </a:t>
            </a:r>
          </a:p>
          <a:p>
            <a:pPr defTabSz="360000"/>
            <a:endPar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endParaRPr>
          </a:p>
          <a:p>
            <a:pPr defTabSz="360000"/>
            <a:r>
              <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In focusing on the above three constituencies and laying out strategic priorities for each, this plan reflects the</a:t>
            </a:r>
          </a:p>
          <a:p>
            <a:pPr defTabSz="360000"/>
            <a:r>
              <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College’s vision and mission and aligns with our values. </a:t>
            </a:r>
          </a:p>
          <a:p>
            <a:pPr defTabSz="360000"/>
            <a:endPar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endParaRPr>
          </a:p>
          <a:p>
            <a:pPr defTabSz="360000"/>
            <a:r>
              <a:rPr lang="en-US" sz="20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I hope you’ll join us in meeting the aspirations set forth in this plan.</a:t>
            </a:r>
            <a:endParaRPr lang="ru-RU" sz="2000" spc="-150" dirty="0">
              <a:solidFill>
                <a:schemeClr val="bg1"/>
              </a:solidFill>
              <a:latin typeface="Arial Narrow" panose="020B0604020202020204" pitchFamily="34" charset="0"/>
              <a:ea typeface="Roboto Light" panose="02000000000000000000" pitchFamily="2" charset="0"/>
              <a:cs typeface="Arial Narrow" panose="020B0604020202020204" pitchFamily="34" charset="0"/>
            </a:endParaRPr>
          </a:p>
        </p:txBody>
      </p:sp>
      <p:pic>
        <p:nvPicPr>
          <p:cNvPr id="6" name="Picture Placeholder 5">
            <a:extLst>
              <a:ext uri="{FF2B5EF4-FFF2-40B4-BE49-F238E27FC236}">
                <a16:creationId xmlns:a16="http://schemas.microsoft.com/office/drawing/2014/main" id="{330A2EE9-D61D-CDB5-ABE7-17D58F0379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368" r="11368"/>
          <a:stretch>
            <a:fillRect/>
          </a:stretch>
        </p:blipFill>
        <p:spPr/>
      </p:pic>
      <p:sp>
        <p:nvSpPr>
          <p:cNvPr id="2" name="TextBox 1">
            <a:extLst>
              <a:ext uri="{FF2B5EF4-FFF2-40B4-BE49-F238E27FC236}">
                <a16:creationId xmlns:a16="http://schemas.microsoft.com/office/drawing/2014/main" id="{8DE70DDE-CDF2-A4E9-2256-0FB056551D54}"/>
              </a:ext>
            </a:extLst>
          </p:cNvPr>
          <p:cNvSpPr txBox="1"/>
          <p:nvPr/>
        </p:nvSpPr>
        <p:spPr>
          <a:xfrm>
            <a:off x="8412480" y="572211"/>
            <a:ext cx="6597929" cy="584775"/>
          </a:xfrm>
          <a:prstGeom prst="rect">
            <a:avLst/>
          </a:prstGeom>
          <a:noFill/>
        </p:spPr>
        <p:txBody>
          <a:bodyPr wrap="square" rtlCol="0">
            <a:spAutoFit/>
          </a:bodyPr>
          <a:lstStyle/>
          <a:p>
            <a:r>
              <a:rPr lang="en-US" sz="3200" dirty="0">
                <a:solidFill>
                  <a:schemeClr val="accent1"/>
                </a:solidFill>
                <a:latin typeface="Montserrat ExtraBold" panose="00000900000000000000" pitchFamily="50" charset="0"/>
                <a:ea typeface="Roboto Black" panose="02000000000000000000" pitchFamily="2" charset="0"/>
                <a:cs typeface="Open Sans Light" panose="020B0306030504020204" pitchFamily="34" charset="0"/>
              </a:rPr>
              <a:t>Message from the President</a:t>
            </a:r>
            <a:endParaRPr lang="ru-RU" sz="3200" dirty="0">
              <a:solidFill>
                <a:schemeClr val="accent1"/>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7" name="TextBox 6">
            <a:extLst>
              <a:ext uri="{FF2B5EF4-FFF2-40B4-BE49-F238E27FC236}">
                <a16:creationId xmlns:a16="http://schemas.microsoft.com/office/drawing/2014/main" id="{9ECEF53A-9C4E-0015-964B-31878DB53B59}"/>
              </a:ext>
            </a:extLst>
          </p:cNvPr>
          <p:cNvSpPr txBox="1"/>
          <p:nvPr/>
        </p:nvSpPr>
        <p:spPr>
          <a:xfrm>
            <a:off x="2187496" y="8179294"/>
            <a:ext cx="2356159" cy="646331"/>
          </a:xfrm>
          <a:prstGeom prst="rect">
            <a:avLst/>
          </a:prstGeom>
          <a:noFill/>
        </p:spPr>
        <p:txBody>
          <a:bodyPr wrap="none" rtlCol="0">
            <a:spAutoFit/>
          </a:bodyPr>
          <a:lstStyle/>
          <a:p>
            <a:pPr algn="ctr"/>
            <a:r>
              <a:rPr lang="en-US" b="1" dirty="0">
                <a:solidFill>
                  <a:schemeClr val="bg2"/>
                </a:solidFill>
                <a:latin typeface="Arial" panose="020B0604020202020204" pitchFamily="34" charset="0"/>
                <a:cs typeface="Arial" panose="020B0604020202020204" pitchFamily="34" charset="0"/>
              </a:rPr>
              <a:t>RHONDA M. EPPER</a:t>
            </a:r>
            <a:br>
              <a:rPr lang="en-US" b="1" dirty="0">
                <a:solidFill>
                  <a:schemeClr val="bg2"/>
                </a:solidFill>
                <a:latin typeface="Arial" panose="020B0604020202020204" pitchFamily="34" charset="0"/>
                <a:cs typeface="Arial" panose="020B0604020202020204" pitchFamily="34" charset="0"/>
              </a:rPr>
            </a:br>
            <a:r>
              <a:rPr lang="en-US" b="1" dirty="0">
                <a:solidFill>
                  <a:schemeClr val="bg2"/>
                </a:solidFill>
                <a:latin typeface="Arial" panose="020B0604020202020204" pitchFamily="34" charset="0"/>
                <a:cs typeface="Arial" panose="020B0604020202020204" pitchFamily="34" charset="0"/>
              </a:rPr>
              <a:t>President</a:t>
            </a:r>
          </a:p>
        </p:txBody>
      </p:sp>
    </p:spTree>
    <p:extLst>
      <p:ext uri="{BB962C8B-B14F-4D97-AF65-F5344CB8AC3E}">
        <p14:creationId xmlns:p14="http://schemas.microsoft.com/office/powerpoint/2010/main" val="949812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6">
            <a:extLst>
              <a:ext uri="{FF2B5EF4-FFF2-40B4-BE49-F238E27FC236}">
                <a16:creationId xmlns:a16="http://schemas.microsoft.com/office/drawing/2014/main" id="{6497F131-4215-4545-BDF6-666C4DEAE6AF}"/>
              </a:ext>
            </a:extLst>
          </p:cNvPr>
          <p:cNvSpPr/>
          <p:nvPr/>
        </p:nvSpPr>
        <p:spPr>
          <a:xfrm>
            <a:off x="-24421" y="0"/>
            <a:ext cx="18312421" cy="10288588"/>
          </a:xfrm>
          <a:prstGeom prst="rect">
            <a:avLst/>
          </a:prstGeom>
          <a:gradFill flip="none" rotWithShape="1">
            <a:gsLst>
              <a:gs pos="0">
                <a:schemeClr val="accent4">
                  <a:lumMod val="0"/>
                  <a:lumOff val="100000"/>
                </a:schemeClr>
              </a:gs>
              <a:gs pos="70000">
                <a:schemeClr val="accent4">
                  <a:lumMod val="95000"/>
                  <a:lumOff val="5000"/>
                </a:schemeClr>
              </a:gs>
              <a:gs pos="100000">
                <a:schemeClr val="accent4">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latin typeface="+mn-lt"/>
            </a:endParaRPr>
          </a:p>
        </p:txBody>
      </p:sp>
      <p:sp>
        <p:nvSpPr>
          <p:cNvPr id="23" name="Равнобедренный треугольник 22"/>
          <p:cNvSpPr/>
          <p:nvPr/>
        </p:nvSpPr>
        <p:spPr>
          <a:xfrm rot="5400000">
            <a:off x="5146714" y="2386998"/>
            <a:ext cx="4008976" cy="3216206"/>
          </a:xfrm>
          <a:prstGeom prst="triangle">
            <a:avLst/>
          </a:prstGeom>
          <a:gradFill flip="none" rotWithShape="1">
            <a:gsLst>
              <a:gs pos="0">
                <a:schemeClr val="bg2">
                  <a:alpha val="0"/>
                </a:schemeClr>
              </a:gs>
              <a:gs pos="100000">
                <a:schemeClr val="bg2">
                  <a:alpha val="30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Равнобедренный треугольник 33"/>
          <p:cNvSpPr/>
          <p:nvPr/>
        </p:nvSpPr>
        <p:spPr>
          <a:xfrm rot="5400000">
            <a:off x="9068133" y="2386998"/>
            <a:ext cx="4008976" cy="3216206"/>
          </a:xfrm>
          <a:prstGeom prst="triangle">
            <a:avLst/>
          </a:prstGeom>
          <a:gradFill flip="none" rotWithShape="1">
            <a:gsLst>
              <a:gs pos="0">
                <a:schemeClr val="bg2">
                  <a:alpha val="0"/>
                </a:schemeClr>
              </a:gs>
              <a:gs pos="100000">
                <a:schemeClr val="bg2">
                  <a:alpha val="30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Равнобедренный треугольник 41"/>
          <p:cNvSpPr/>
          <p:nvPr/>
        </p:nvSpPr>
        <p:spPr>
          <a:xfrm rot="5400000">
            <a:off x="12989552" y="2386998"/>
            <a:ext cx="4008976" cy="3216206"/>
          </a:xfrm>
          <a:prstGeom prst="triangle">
            <a:avLst/>
          </a:prstGeom>
          <a:gradFill flip="none" rotWithShape="1">
            <a:gsLst>
              <a:gs pos="0">
                <a:schemeClr val="bg2">
                  <a:alpha val="0"/>
                </a:schemeClr>
              </a:gs>
              <a:gs pos="100000">
                <a:schemeClr val="bg2">
                  <a:alpha val="30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Равнобедренный треугольник 50"/>
          <p:cNvSpPr/>
          <p:nvPr/>
        </p:nvSpPr>
        <p:spPr>
          <a:xfrm rot="5400000">
            <a:off x="1225294" y="2386998"/>
            <a:ext cx="4008976" cy="3216206"/>
          </a:xfrm>
          <a:prstGeom prst="triangle">
            <a:avLst/>
          </a:prstGeom>
          <a:gradFill flip="none" rotWithShape="1">
            <a:gsLst>
              <a:gs pos="0">
                <a:schemeClr val="bg2">
                  <a:alpha val="0"/>
                </a:schemeClr>
              </a:gs>
              <a:gs pos="100000">
                <a:schemeClr val="bg2">
                  <a:alpha val="30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21965" y="670459"/>
            <a:ext cx="12211939" cy="1169551"/>
          </a:xfrm>
          <a:prstGeom prst="rect">
            <a:avLst/>
          </a:prstGeom>
          <a:noFill/>
        </p:spPr>
        <p:txBody>
          <a:bodyPr wrap="square" rtlCol="0">
            <a:spAutoFit/>
          </a:bodyPr>
          <a:lstStyle/>
          <a:p>
            <a:pPr algn="ctr"/>
            <a:r>
              <a:rPr lang="en-US" sz="7000" dirty="0">
                <a:solidFill>
                  <a:schemeClr val="bg2"/>
                </a:solidFill>
                <a:latin typeface="Montserrat ExtraBold" panose="00000900000000000000" pitchFamily="50" charset="0"/>
                <a:ea typeface="Roboto Black" panose="02000000000000000000" pitchFamily="2" charset="0"/>
                <a:cs typeface="Open Sans Light" panose="020B0306030504020204" pitchFamily="34" charset="0"/>
              </a:rPr>
              <a:t>Mission, Vision, Values</a:t>
            </a:r>
            <a:endParaRPr lang="ru-RU" sz="7000" dirty="0">
              <a:solidFill>
                <a:schemeClr val="bg2"/>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2" name="TextBox 1">
            <a:extLst>
              <a:ext uri="{FF2B5EF4-FFF2-40B4-BE49-F238E27FC236}">
                <a16:creationId xmlns:a16="http://schemas.microsoft.com/office/drawing/2014/main" id="{9D820698-1BED-A824-1D73-6AAF336439AE}"/>
              </a:ext>
            </a:extLst>
          </p:cNvPr>
          <p:cNvSpPr txBox="1"/>
          <p:nvPr/>
        </p:nvSpPr>
        <p:spPr>
          <a:xfrm>
            <a:off x="1621679" y="1927870"/>
            <a:ext cx="15044641" cy="3108543"/>
          </a:xfrm>
          <a:prstGeom prst="rect">
            <a:avLst/>
          </a:prstGeom>
          <a:noFill/>
        </p:spPr>
        <p:txBody>
          <a:bodyPr wrap="square" rtlCol="0">
            <a:spAutoFit/>
          </a:bodyPr>
          <a:lstStyle/>
          <a:p>
            <a:pPr defTabSz="360000"/>
            <a:r>
              <a:rPr lang="en-US" sz="3200" b="1" dirty="0">
                <a:solidFill>
                  <a:schemeClr val="accent1">
                    <a:lumMod val="75000"/>
                  </a:schemeClr>
                </a:solidFill>
                <a:latin typeface="Arial Black" panose="020B0604020202020204" pitchFamily="34" charset="0"/>
                <a:ea typeface="Open Sans Light" panose="020B0306030504020204" pitchFamily="34" charset="0"/>
                <a:cs typeface="Arial Black" panose="020B0604020202020204" pitchFamily="34" charset="0"/>
              </a:rPr>
              <a:t>Mission:</a:t>
            </a:r>
            <a:r>
              <a:rPr lang="en-US" sz="32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 Enrich our diverse communities through quality educational experiences and lifelong learning.</a:t>
            </a:r>
            <a:endParaRPr lang="en-US"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a:p>
            <a:pPr defTabSz="360000"/>
            <a:endParaRPr lang="en-US"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a:p>
            <a:pPr defTabSz="360000"/>
            <a:r>
              <a:rPr lang="en-US" sz="3200" b="1" dirty="0">
                <a:solidFill>
                  <a:schemeClr val="accent1">
                    <a:lumMod val="75000"/>
                  </a:schemeClr>
                </a:solidFill>
                <a:latin typeface="Arial Black" panose="020B0604020202020204" pitchFamily="34" charset="0"/>
                <a:ea typeface="Open Sans Light" panose="020B0306030504020204" pitchFamily="34" charset="0"/>
                <a:cs typeface="Arial Black" panose="020B0604020202020204" pitchFamily="34" charset="0"/>
              </a:rPr>
              <a:t>Vision:</a:t>
            </a:r>
            <a:r>
              <a:rPr lang="en-US" sz="32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 Driving shared prosperity in our communities.</a:t>
            </a:r>
            <a:endParaRPr lang="en-US"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a:p>
            <a:pPr defTabSz="360000"/>
            <a:endParaRPr lang="en-US"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a:p>
            <a:pPr defTabSz="360000"/>
            <a:r>
              <a:rPr lang="en-US" sz="3200" b="1" dirty="0">
                <a:solidFill>
                  <a:schemeClr val="accent1">
                    <a:lumMod val="75000"/>
                  </a:schemeClr>
                </a:solidFill>
                <a:latin typeface="Arial Black" panose="020B0604020202020204" pitchFamily="34" charset="0"/>
                <a:ea typeface="Open Sans Light" panose="020B0306030504020204" pitchFamily="34" charset="0"/>
                <a:cs typeface="Arial Black" panose="020B0604020202020204" pitchFamily="34" charset="0"/>
              </a:rPr>
              <a:t>Core Value:</a:t>
            </a:r>
            <a:r>
              <a:rPr lang="en-US" sz="32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 Students First. We put our students at the forefront of everything we do; our primary role is to provide students with the tools they need to be successful.</a:t>
            </a:r>
            <a:endParaRPr lang="ru-RU" sz="3200" spc="-15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p:txBody>
      </p:sp>
      <p:pic>
        <p:nvPicPr>
          <p:cNvPr id="6" name="Picture 5" descr="A person in a graduation cap and gown&#10;&#10;Description automatically generated">
            <a:extLst>
              <a:ext uri="{FF2B5EF4-FFF2-40B4-BE49-F238E27FC236}">
                <a16:creationId xmlns:a16="http://schemas.microsoft.com/office/drawing/2014/main" id="{8875116A-839D-B336-D147-7414BE1D7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07" y="5431536"/>
            <a:ext cx="17478054" cy="4421947"/>
          </a:xfrm>
          <a:prstGeom prst="rect">
            <a:avLst/>
          </a:prstGeom>
        </p:spPr>
      </p:pic>
    </p:spTree>
    <p:extLst>
      <p:ext uri="{BB962C8B-B14F-4D97-AF65-F5344CB8AC3E}">
        <p14:creationId xmlns:p14="http://schemas.microsoft.com/office/powerpoint/2010/main" val="3494744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Прямоугольник 43">
            <a:extLst>
              <a:ext uri="{FF2B5EF4-FFF2-40B4-BE49-F238E27FC236}">
                <a16:creationId xmlns:a16="http://schemas.microsoft.com/office/drawing/2014/main" id="{529FA251-265E-4B5F-B59B-B78297508E9A}"/>
              </a:ext>
            </a:extLst>
          </p:cNvPr>
          <p:cNvSpPr/>
          <p:nvPr/>
        </p:nvSpPr>
        <p:spPr>
          <a:xfrm>
            <a:off x="4257913" y="0"/>
            <a:ext cx="14030089" cy="10288587"/>
          </a:xfrm>
          <a:prstGeom prst="rect">
            <a:avLst/>
          </a:prstGeom>
          <a:gradFill flip="none" rotWithShape="1">
            <a:gsLst>
              <a:gs pos="0">
                <a:schemeClr val="bg2">
                  <a:alpha val="70000"/>
                </a:schemeClr>
              </a:gs>
              <a:gs pos="91000">
                <a:schemeClr val="accent4">
                  <a:lumMod val="18035"/>
                  <a:lumOff val="81965"/>
                </a:schemeClr>
              </a:gs>
            </a:gsLst>
            <a:path path="circle">
              <a:fillToRect l="100000" t="100000"/>
            </a:path>
            <a:tileRect r="-100000" b="-100000"/>
          </a:gradFill>
          <a:ln w="25400">
            <a:noFill/>
          </a:ln>
          <a:effectLst>
            <a:outerShdw blurRad="927100" dist="279400" dir="13200000" algn="br" rotWithShape="0">
              <a:schemeClr val="bg2">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5" name="Полилиния: фигура 44">
            <a:extLst>
              <a:ext uri="{FF2B5EF4-FFF2-40B4-BE49-F238E27FC236}">
                <a16:creationId xmlns:a16="http://schemas.microsoft.com/office/drawing/2014/main" id="{C0A229F8-E16E-4DBC-A335-7FF1761D7E44}"/>
              </a:ext>
            </a:extLst>
          </p:cNvPr>
          <p:cNvSpPr/>
          <p:nvPr/>
        </p:nvSpPr>
        <p:spPr>
          <a:xfrm rot="10800000">
            <a:off x="1232077" y="0"/>
            <a:ext cx="3135565" cy="10288588"/>
          </a:xfrm>
          <a:custGeom>
            <a:avLst/>
            <a:gdLst>
              <a:gd name="connsiteX0" fmla="*/ 0 w 1996929"/>
              <a:gd name="connsiteY0" fmla="*/ 0 h 10288588"/>
              <a:gd name="connsiteX1" fmla="*/ 1996929 w 1996929"/>
              <a:gd name="connsiteY1" fmla="*/ 0 h 10288588"/>
              <a:gd name="connsiteX2" fmla="*/ 1996929 w 1996929"/>
              <a:gd name="connsiteY2" fmla="*/ 5144294 h 10288588"/>
              <a:gd name="connsiteX3" fmla="*/ 1996929 w 1996929"/>
              <a:gd name="connsiteY3" fmla="*/ 10288588 h 10288588"/>
              <a:gd name="connsiteX4" fmla="*/ 0 w 1996929"/>
              <a:gd name="connsiteY4" fmla="*/ 10288588 h 10288588"/>
              <a:gd name="connsiteX5" fmla="*/ 0 w 1996929"/>
              <a:gd name="connsiteY5" fmla="*/ 5144294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6929" h="10288588">
                <a:moveTo>
                  <a:pt x="0" y="0"/>
                </a:moveTo>
                <a:lnTo>
                  <a:pt x="1996929" y="0"/>
                </a:lnTo>
                <a:lnTo>
                  <a:pt x="1996929" y="5144294"/>
                </a:lnTo>
                <a:lnTo>
                  <a:pt x="1996929" y="10288588"/>
                </a:lnTo>
                <a:lnTo>
                  <a:pt x="0" y="10288588"/>
                </a:lnTo>
                <a:lnTo>
                  <a:pt x="0" y="5144294"/>
                </a:lnTo>
                <a:close/>
              </a:path>
            </a:pathLst>
          </a:custGeom>
          <a:gradFill>
            <a:gsLst>
              <a:gs pos="5000">
                <a:schemeClr val="accent4">
                  <a:alpha val="50000"/>
                </a:schemeClr>
              </a:gs>
              <a:gs pos="95000">
                <a:schemeClr val="accent4">
                  <a:lumMod val="90000"/>
                  <a:lumOff val="10000"/>
                  <a:alpha val="50000"/>
                </a:schemeClr>
              </a:gs>
            </a:gsLst>
            <a:lin ang="10200000" scaled="0"/>
          </a:gradFill>
          <a:ln w="76200">
            <a:noFill/>
          </a:ln>
          <a:effectLst/>
        </p:spPr>
        <p:txBody>
          <a:bodyPr vert="horz" wrap="square" lIns="91440" tIns="45720" rIns="91440" bIns="45720" numCol="1" anchor="t" anchorCtr="0" compatLnSpc="1">
            <a:prstTxWarp prst="textNoShape">
              <a:avLst/>
            </a:prstTxWarp>
          </a:bodyPr>
          <a:lstStyle/>
          <a:p>
            <a:pPr marL="342900" indent="-342900" defTabSz="1371600" eaLnBrk="1" hangingPunct="1">
              <a:lnSpc>
                <a:spcPct val="90000"/>
              </a:lnSpc>
              <a:spcBef>
                <a:spcPts val="1500"/>
              </a:spcBef>
              <a:buFont typeface="Arial" panose="020B0604020202020204" pitchFamily="34" charset="0"/>
              <a:buChar char="•"/>
            </a:pPr>
            <a:endParaRPr lang="ru-RU" sz="100"/>
          </a:p>
        </p:txBody>
      </p:sp>
      <p:sp>
        <p:nvSpPr>
          <p:cNvPr id="46" name="Полилиния: фигура 45">
            <a:extLst>
              <a:ext uri="{FF2B5EF4-FFF2-40B4-BE49-F238E27FC236}">
                <a16:creationId xmlns:a16="http://schemas.microsoft.com/office/drawing/2014/main" id="{774A46E6-4C70-4184-8E06-17867143AA4C}"/>
              </a:ext>
            </a:extLst>
          </p:cNvPr>
          <p:cNvSpPr/>
          <p:nvPr/>
        </p:nvSpPr>
        <p:spPr>
          <a:xfrm rot="10800000">
            <a:off x="28646" y="0"/>
            <a:ext cx="3717202" cy="10288588"/>
          </a:xfrm>
          <a:custGeom>
            <a:avLst/>
            <a:gdLst>
              <a:gd name="connsiteX0" fmla="*/ 0 w 1996929"/>
              <a:gd name="connsiteY0" fmla="*/ 0 h 10288588"/>
              <a:gd name="connsiteX1" fmla="*/ 1996929 w 1996929"/>
              <a:gd name="connsiteY1" fmla="*/ 0 h 10288588"/>
              <a:gd name="connsiteX2" fmla="*/ 1996929 w 1996929"/>
              <a:gd name="connsiteY2" fmla="*/ 5144294 h 10288588"/>
              <a:gd name="connsiteX3" fmla="*/ 1996929 w 1996929"/>
              <a:gd name="connsiteY3" fmla="*/ 10288588 h 10288588"/>
              <a:gd name="connsiteX4" fmla="*/ 0 w 1996929"/>
              <a:gd name="connsiteY4" fmla="*/ 10288588 h 10288588"/>
              <a:gd name="connsiteX5" fmla="*/ 0 w 1996929"/>
              <a:gd name="connsiteY5" fmla="*/ 5144294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6929" h="10288588">
                <a:moveTo>
                  <a:pt x="0" y="0"/>
                </a:moveTo>
                <a:lnTo>
                  <a:pt x="1996929" y="0"/>
                </a:lnTo>
                <a:lnTo>
                  <a:pt x="1996929" y="5144294"/>
                </a:lnTo>
                <a:lnTo>
                  <a:pt x="1996929" y="10288588"/>
                </a:lnTo>
                <a:lnTo>
                  <a:pt x="0" y="10288588"/>
                </a:lnTo>
                <a:lnTo>
                  <a:pt x="0" y="5144294"/>
                </a:lnTo>
                <a:close/>
              </a:path>
            </a:pathLst>
          </a:custGeom>
          <a:gradFill>
            <a:gsLst>
              <a:gs pos="5000">
                <a:schemeClr val="accent4">
                  <a:alpha val="50000"/>
                </a:schemeClr>
              </a:gs>
              <a:gs pos="95000">
                <a:schemeClr val="accent4">
                  <a:lumMod val="90000"/>
                  <a:lumOff val="10000"/>
                  <a:alpha val="50000"/>
                </a:schemeClr>
              </a:gs>
            </a:gsLst>
            <a:lin ang="10200000" scaled="0"/>
          </a:gradFill>
          <a:ln w="76200">
            <a:noFill/>
          </a:ln>
          <a:effectLst/>
        </p:spPr>
        <p:txBody>
          <a:bodyPr vert="horz" wrap="square" lIns="91440" tIns="45720" rIns="91440" bIns="45720" numCol="1" anchor="t" anchorCtr="0" compatLnSpc="1">
            <a:prstTxWarp prst="textNoShape">
              <a:avLst/>
            </a:prstTxWarp>
          </a:bodyPr>
          <a:lstStyle/>
          <a:p>
            <a:pPr marL="342900" indent="-342900" defTabSz="1371600" eaLnBrk="1" hangingPunct="1">
              <a:lnSpc>
                <a:spcPct val="90000"/>
              </a:lnSpc>
              <a:spcBef>
                <a:spcPts val="1500"/>
              </a:spcBef>
              <a:buFont typeface="Arial" panose="020B0604020202020204" pitchFamily="34" charset="0"/>
              <a:buChar char="•"/>
            </a:pPr>
            <a:endParaRPr lang="ru-RU" sz="100"/>
          </a:p>
        </p:txBody>
      </p:sp>
      <p:sp>
        <p:nvSpPr>
          <p:cNvPr id="52" name="Полилиния: фигура 51">
            <a:extLst>
              <a:ext uri="{FF2B5EF4-FFF2-40B4-BE49-F238E27FC236}">
                <a16:creationId xmlns:a16="http://schemas.microsoft.com/office/drawing/2014/main" id="{DF1DBDA3-2ED2-4411-BF87-03B1CF365507}"/>
              </a:ext>
            </a:extLst>
          </p:cNvPr>
          <p:cNvSpPr/>
          <p:nvPr/>
        </p:nvSpPr>
        <p:spPr>
          <a:xfrm rot="10800000">
            <a:off x="1813713" y="0"/>
            <a:ext cx="2553930" cy="10288588"/>
          </a:xfrm>
          <a:custGeom>
            <a:avLst/>
            <a:gdLst>
              <a:gd name="connsiteX0" fmla="*/ 0 w 1996929"/>
              <a:gd name="connsiteY0" fmla="*/ 0 h 10288588"/>
              <a:gd name="connsiteX1" fmla="*/ 1996929 w 1996929"/>
              <a:gd name="connsiteY1" fmla="*/ 0 h 10288588"/>
              <a:gd name="connsiteX2" fmla="*/ 1996929 w 1996929"/>
              <a:gd name="connsiteY2" fmla="*/ 5144294 h 10288588"/>
              <a:gd name="connsiteX3" fmla="*/ 1996929 w 1996929"/>
              <a:gd name="connsiteY3" fmla="*/ 10288588 h 10288588"/>
              <a:gd name="connsiteX4" fmla="*/ 0 w 1996929"/>
              <a:gd name="connsiteY4" fmla="*/ 10288588 h 10288588"/>
              <a:gd name="connsiteX5" fmla="*/ 0 w 1996929"/>
              <a:gd name="connsiteY5" fmla="*/ 5144294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6929" h="10288588">
                <a:moveTo>
                  <a:pt x="0" y="0"/>
                </a:moveTo>
                <a:lnTo>
                  <a:pt x="1996929" y="0"/>
                </a:lnTo>
                <a:lnTo>
                  <a:pt x="1996929" y="5144294"/>
                </a:lnTo>
                <a:lnTo>
                  <a:pt x="1996929" y="10288588"/>
                </a:lnTo>
                <a:lnTo>
                  <a:pt x="0" y="10288588"/>
                </a:lnTo>
                <a:lnTo>
                  <a:pt x="0" y="5144294"/>
                </a:lnTo>
                <a:close/>
              </a:path>
            </a:pathLst>
          </a:custGeom>
          <a:gradFill>
            <a:gsLst>
              <a:gs pos="5000">
                <a:schemeClr val="accent4"/>
              </a:gs>
              <a:gs pos="95000">
                <a:schemeClr val="accent4">
                  <a:lumMod val="90000"/>
                  <a:lumOff val="10000"/>
                </a:schemeClr>
              </a:gs>
            </a:gsLst>
            <a:lin ang="10200000" scaled="0"/>
          </a:gradFill>
          <a:ln w="76200">
            <a:noFill/>
          </a:ln>
          <a:effectLst/>
        </p:spPr>
        <p:txBody>
          <a:bodyPr vert="horz" wrap="square" lIns="91440" tIns="45720" rIns="91440" bIns="45720" numCol="1" anchor="t" anchorCtr="0" compatLnSpc="1">
            <a:prstTxWarp prst="textNoShape">
              <a:avLst/>
            </a:prstTxWarp>
          </a:bodyPr>
          <a:lstStyle/>
          <a:p>
            <a:pPr marL="342900" indent="-342900" defTabSz="1371600" eaLnBrk="1" hangingPunct="1">
              <a:lnSpc>
                <a:spcPct val="90000"/>
              </a:lnSpc>
              <a:spcBef>
                <a:spcPts val="1500"/>
              </a:spcBef>
              <a:buFont typeface="Arial" panose="020B0604020202020204" pitchFamily="34" charset="0"/>
              <a:buChar char="•"/>
            </a:pPr>
            <a:endParaRPr lang="ru-RU" sz="100"/>
          </a:p>
        </p:txBody>
      </p:sp>
      <p:sp>
        <p:nvSpPr>
          <p:cNvPr id="32" name="Прямоугольник 31">
            <a:extLst>
              <a:ext uri="{FF2B5EF4-FFF2-40B4-BE49-F238E27FC236}">
                <a16:creationId xmlns:a16="http://schemas.microsoft.com/office/drawing/2014/main" id="{D4399A3C-6669-4EB7-AF7E-8B2E9D6C7328}"/>
              </a:ext>
            </a:extLst>
          </p:cNvPr>
          <p:cNvSpPr/>
          <p:nvPr/>
        </p:nvSpPr>
        <p:spPr>
          <a:xfrm rot="16200000">
            <a:off x="909355" y="746921"/>
            <a:ext cx="2094926" cy="4880473"/>
          </a:xfrm>
          <a:prstGeom prst="rect">
            <a:avLst/>
          </a:prstGeom>
          <a:gradFill>
            <a:gsLst>
              <a:gs pos="50000">
                <a:srgbClr val="000000">
                  <a:alpha val="0"/>
                </a:srgbClr>
              </a:gs>
              <a:gs pos="95000">
                <a:srgbClr val="000000">
                  <a:alpha val="10000"/>
                </a:srgbClr>
              </a:gs>
            </a:gsLst>
            <a:lin ang="120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latin typeface="Calibri" panose="020F0502020204030204" pitchFamily="34" charset="0"/>
            </a:endParaRPr>
          </a:p>
        </p:txBody>
      </p:sp>
      <p:sp>
        <p:nvSpPr>
          <p:cNvPr id="33" name="Прямоугольник 32">
            <a:extLst>
              <a:ext uri="{FF2B5EF4-FFF2-40B4-BE49-F238E27FC236}">
                <a16:creationId xmlns:a16="http://schemas.microsoft.com/office/drawing/2014/main" id="{1C00B65F-C500-4244-8B35-5EBF8EC46E08}"/>
              </a:ext>
            </a:extLst>
          </p:cNvPr>
          <p:cNvSpPr/>
          <p:nvPr/>
        </p:nvSpPr>
        <p:spPr>
          <a:xfrm rot="16200000">
            <a:off x="909356" y="2805790"/>
            <a:ext cx="2094924" cy="4880473"/>
          </a:xfrm>
          <a:prstGeom prst="rect">
            <a:avLst/>
          </a:prstGeom>
          <a:gradFill>
            <a:gsLst>
              <a:gs pos="50000">
                <a:srgbClr val="000000">
                  <a:alpha val="0"/>
                </a:srgbClr>
              </a:gs>
              <a:gs pos="95000">
                <a:srgbClr val="000000">
                  <a:alpha val="10000"/>
                </a:srgbClr>
              </a:gs>
            </a:gsLst>
            <a:lin ang="120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latin typeface="Calibri" panose="020F0502020204030204" pitchFamily="34" charset="0"/>
            </a:endParaRPr>
          </a:p>
        </p:txBody>
      </p:sp>
      <p:sp>
        <p:nvSpPr>
          <p:cNvPr id="35" name="Прямоугольник 34">
            <a:extLst>
              <a:ext uri="{FF2B5EF4-FFF2-40B4-BE49-F238E27FC236}">
                <a16:creationId xmlns:a16="http://schemas.microsoft.com/office/drawing/2014/main" id="{DC1382BE-0C15-4363-AEC2-614DB6311B6A}"/>
              </a:ext>
            </a:extLst>
          </p:cNvPr>
          <p:cNvSpPr/>
          <p:nvPr/>
        </p:nvSpPr>
        <p:spPr>
          <a:xfrm rot="16200000">
            <a:off x="909354" y="4881930"/>
            <a:ext cx="2094925" cy="4880472"/>
          </a:xfrm>
          <a:prstGeom prst="rect">
            <a:avLst/>
          </a:prstGeom>
          <a:gradFill>
            <a:gsLst>
              <a:gs pos="50000">
                <a:srgbClr val="000000">
                  <a:alpha val="0"/>
                </a:srgbClr>
              </a:gs>
              <a:gs pos="95000">
                <a:srgbClr val="000000">
                  <a:alpha val="10000"/>
                </a:srgbClr>
              </a:gs>
            </a:gsLst>
            <a:lin ang="120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latin typeface="Calibri" panose="020F0502020204030204" pitchFamily="34" charset="0"/>
            </a:endParaRPr>
          </a:p>
        </p:txBody>
      </p:sp>
      <p:sp>
        <p:nvSpPr>
          <p:cNvPr id="36" name="Прямоугольник 35">
            <a:extLst>
              <a:ext uri="{FF2B5EF4-FFF2-40B4-BE49-F238E27FC236}">
                <a16:creationId xmlns:a16="http://schemas.microsoft.com/office/drawing/2014/main" id="{4F0B53DF-F50C-4AA1-94E1-8765E46C57E6}"/>
              </a:ext>
            </a:extLst>
          </p:cNvPr>
          <p:cNvSpPr/>
          <p:nvPr/>
        </p:nvSpPr>
        <p:spPr>
          <a:xfrm rot="16200000">
            <a:off x="909355" y="6802619"/>
            <a:ext cx="2094926" cy="4880473"/>
          </a:xfrm>
          <a:prstGeom prst="rect">
            <a:avLst/>
          </a:prstGeom>
          <a:gradFill>
            <a:gsLst>
              <a:gs pos="50000">
                <a:srgbClr val="000000">
                  <a:alpha val="0"/>
                </a:srgbClr>
              </a:gs>
              <a:gs pos="95000">
                <a:srgbClr val="000000">
                  <a:alpha val="10000"/>
                </a:srgbClr>
              </a:gs>
            </a:gsLst>
            <a:lin ang="120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latin typeface="Calibri" panose="020F0502020204030204" pitchFamily="34" charset="0"/>
            </a:endParaRPr>
          </a:p>
        </p:txBody>
      </p:sp>
      <p:sp>
        <p:nvSpPr>
          <p:cNvPr id="42" name="Freeform: Shape 5">
            <a:extLst>
              <a:ext uri="{FF2B5EF4-FFF2-40B4-BE49-F238E27FC236}">
                <a16:creationId xmlns:a16="http://schemas.microsoft.com/office/drawing/2014/main" id="{09204A78-ED28-4B77-B70C-AA06F499293B}"/>
              </a:ext>
            </a:extLst>
          </p:cNvPr>
          <p:cNvSpPr/>
          <p:nvPr/>
        </p:nvSpPr>
        <p:spPr>
          <a:xfrm>
            <a:off x="2673039" y="4761192"/>
            <a:ext cx="835276" cy="796618"/>
          </a:xfrm>
          <a:custGeom>
            <a:avLst/>
            <a:gdLst/>
            <a:ahLst/>
            <a:cxnLst/>
            <a:rect l="l" t="t" r="r" b="b"/>
            <a:pathLst>
              <a:path w="212255" h="202432">
                <a:moveTo>
                  <a:pt x="106128" y="0"/>
                </a:moveTo>
                <a:cubicBezTo>
                  <a:pt x="107600" y="66"/>
                  <a:pt x="108865" y="635"/>
                  <a:pt x="109922" y="1705"/>
                </a:cubicBezTo>
                <a:cubicBezTo>
                  <a:pt x="110980" y="2776"/>
                  <a:pt x="111799" y="3951"/>
                  <a:pt x="112378" y="5229"/>
                </a:cubicBezTo>
                <a:lnTo>
                  <a:pt x="141078" y="63267"/>
                </a:lnTo>
                <a:lnTo>
                  <a:pt x="205112" y="72579"/>
                </a:lnTo>
                <a:cubicBezTo>
                  <a:pt x="206749" y="72808"/>
                  <a:pt x="208322" y="73371"/>
                  <a:pt x="209832" y="74269"/>
                </a:cubicBezTo>
                <a:cubicBezTo>
                  <a:pt x="211341" y="75167"/>
                  <a:pt x="212149" y="76560"/>
                  <a:pt x="212255" y="78447"/>
                </a:cubicBezTo>
                <a:cubicBezTo>
                  <a:pt x="212221" y="79603"/>
                  <a:pt x="211875" y="80703"/>
                  <a:pt x="211219" y="81747"/>
                </a:cubicBezTo>
                <a:cubicBezTo>
                  <a:pt x="210562" y="82792"/>
                  <a:pt x="209802" y="83732"/>
                  <a:pt x="208939" y="84569"/>
                </a:cubicBezTo>
                <a:lnTo>
                  <a:pt x="162635" y="129725"/>
                </a:lnTo>
                <a:lnTo>
                  <a:pt x="173605" y="193503"/>
                </a:lnTo>
                <a:cubicBezTo>
                  <a:pt x="173666" y="193944"/>
                  <a:pt x="173704" y="194370"/>
                  <a:pt x="173717" y="194779"/>
                </a:cubicBezTo>
                <a:cubicBezTo>
                  <a:pt x="173730" y="195188"/>
                  <a:pt x="173736" y="195613"/>
                  <a:pt x="173733" y="196054"/>
                </a:cubicBezTo>
                <a:cubicBezTo>
                  <a:pt x="173746" y="197771"/>
                  <a:pt x="173337" y="199249"/>
                  <a:pt x="172505" y="200487"/>
                </a:cubicBezTo>
                <a:cubicBezTo>
                  <a:pt x="171673" y="201725"/>
                  <a:pt x="170339" y="202374"/>
                  <a:pt x="168503" y="202432"/>
                </a:cubicBezTo>
                <a:cubicBezTo>
                  <a:pt x="167605" y="202424"/>
                  <a:pt x="166723" y="202281"/>
                  <a:pt x="165856" y="202002"/>
                </a:cubicBezTo>
                <a:cubicBezTo>
                  <a:pt x="164990" y="201723"/>
                  <a:pt x="164171" y="201356"/>
                  <a:pt x="163401" y="200902"/>
                </a:cubicBezTo>
                <a:lnTo>
                  <a:pt x="106128" y="170798"/>
                </a:lnTo>
                <a:lnTo>
                  <a:pt x="48854" y="200902"/>
                </a:lnTo>
                <a:cubicBezTo>
                  <a:pt x="48028" y="201356"/>
                  <a:pt x="47193" y="201723"/>
                  <a:pt x="46351" y="202002"/>
                </a:cubicBezTo>
                <a:cubicBezTo>
                  <a:pt x="45509" y="202281"/>
                  <a:pt x="44642" y="202424"/>
                  <a:pt x="43752" y="202432"/>
                </a:cubicBezTo>
                <a:cubicBezTo>
                  <a:pt x="41910" y="202374"/>
                  <a:pt x="40555" y="201725"/>
                  <a:pt x="39686" y="200487"/>
                </a:cubicBezTo>
                <a:cubicBezTo>
                  <a:pt x="38817" y="199249"/>
                  <a:pt x="38387" y="197771"/>
                  <a:pt x="38395" y="196054"/>
                </a:cubicBezTo>
                <a:cubicBezTo>
                  <a:pt x="38397" y="195613"/>
                  <a:pt x="38424" y="195188"/>
                  <a:pt x="38474" y="194779"/>
                </a:cubicBezTo>
                <a:cubicBezTo>
                  <a:pt x="38525" y="194370"/>
                  <a:pt x="38583" y="193944"/>
                  <a:pt x="38650" y="193503"/>
                </a:cubicBezTo>
                <a:lnTo>
                  <a:pt x="49620" y="129725"/>
                </a:lnTo>
                <a:lnTo>
                  <a:pt x="3189" y="84569"/>
                </a:lnTo>
                <a:cubicBezTo>
                  <a:pt x="2386" y="83732"/>
                  <a:pt x="1664" y="82792"/>
                  <a:pt x="1020" y="81747"/>
                </a:cubicBezTo>
                <a:cubicBezTo>
                  <a:pt x="377" y="80703"/>
                  <a:pt x="37" y="79603"/>
                  <a:pt x="0" y="78447"/>
                </a:cubicBezTo>
                <a:cubicBezTo>
                  <a:pt x="98" y="76560"/>
                  <a:pt x="890" y="75167"/>
                  <a:pt x="2376" y="74269"/>
                </a:cubicBezTo>
                <a:cubicBezTo>
                  <a:pt x="3861" y="73371"/>
                  <a:pt x="5450" y="72808"/>
                  <a:pt x="7143" y="72579"/>
                </a:cubicBezTo>
                <a:lnTo>
                  <a:pt x="71177" y="63267"/>
                </a:lnTo>
                <a:lnTo>
                  <a:pt x="99877" y="5229"/>
                </a:lnTo>
                <a:cubicBezTo>
                  <a:pt x="100457" y="3951"/>
                  <a:pt x="101275" y="2776"/>
                  <a:pt x="102333" y="1705"/>
                </a:cubicBezTo>
                <a:cubicBezTo>
                  <a:pt x="103390" y="635"/>
                  <a:pt x="104655" y="66"/>
                  <a:pt x="106128" y="0"/>
                </a:cubicBezTo>
                <a:close/>
              </a:path>
            </a:pathLst>
          </a:custGeom>
          <a:gradFill flip="none" rotWithShape="1">
            <a:gsLst>
              <a:gs pos="0">
                <a:schemeClr val="bg2">
                  <a:alpha val="12000"/>
                </a:schemeClr>
              </a:gs>
              <a:gs pos="100000">
                <a:schemeClr val="bg2"/>
              </a:gs>
            </a:gsLst>
            <a:path path="circle">
              <a:fillToRect l="100000" t="100000"/>
            </a:path>
            <a:tileRect r="-100000" b="-100000"/>
          </a:gradFill>
          <a:ln w="25400">
            <a:solidFill>
              <a:schemeClr val="bg2">
                <a:alpha val="51000"/>
              </a:schemeClr>
            </a:solidFill>
          </a:ln>
          <a:effectLst>
            <a:outerShdw blurRad="927100" dist="279400" dir="13200000" algn="br" rotWithShape="0">
              <a:schemeClr val="bg2">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Freeform: Shape 5">
            <a:extLst>
              <a:ext uri="{FF2B5EF4-FFF2-40B4-BE49-F238E27FC236}">
                <a16:creationId xmlns:a16="http://schemas.microsoft.com/office/drawing/2014/main" id="{3BF03C7F-2C6F-9732-21D7-BB3DCFE41559}"/>
              </a:ext>
            </a:extLst>
          </p:cNvPr>
          <p:cNvSpPr/>
          <p:nvPr/>
        </p:nvSpPr>
        <p:spPr>
          <a:xfrm>
            <a:off x="2673039" y="2645847"/>
            <a:ext cx="835276" cy="796618"/>
          </a:xfrm>
          <a:custGeom>
            <a:avLst/>
            <a:gdLst/>
            <a:ahLst/>
            <a:cxnLst/>
            <a:rect l="l" t="t" r="r" b="b"/>
            <a:pathLst>
              <a:path w="212255" h="202432">
                <a:moveTo>
                  <a:pt x="106128" y="0"/>
                </a:moveTo>
                <a:cubicBezTo>
                  <a:pt x="107600" y="66"/>
                  <a:pt x="108865" y="635"/>
                  <a:pt x="109922" y="1705"/>
                </a:cubicBezTo>
                <a:cubicBezTo>
                  <a:pt x="110980" y="2776"/>
                  <a:pt x="111799" y="3951"/>
                  <a:pt x="112378" y="5229"/>
                </a:cubicBezTo>
                <a:lnTo>
                  <a:pt x="141078" y="63267"/>
                </a:lnTo>
                <a:lnTo>
                  <a:pt x="205112" y="72579"/>
                </a:lnTo>
                <a:cubicBezTo>
                  <a:pt x="206749" y="72808"/>
                  <a:pt x="208322" y="73371"/>
                  <a:pt x="209832" y="74269"/>
                </a:cubicBezTo>
                <a:cubicBezTo>
                  <a:pt x="211341" y="75167"/>
                  <a:pt x="212149" y="76560"/>
                  <a:pt x="212255" y="78447"/>
                </a:cubicBezTo>
                <a:cubicBezTo>
                  <a:pt x="212221" y="79603"/>
                  <a:pt x="211875" y="80703"/>
                  <a:pt x="211219" y="81747"/>
                </a:cubicBezTo>
                <a:cubicBezTo>
                  <a:pt x="210562" y="82792"/>
                  <a:pt x="209802" y="83732"/>
                  <a:pt x="208939" y="84569"/>
                </a:cubicBezTo>
                <a:lnTo>
                  <a:pt x="162635" y="129725"/>
                </a:lnTo>
                <a:lnTo>
                  <a:pt x="173605" y="193503"/>
                </a:lnTo>
                <a:cubicBezTo>
                  <a:pt x="173666" y="193944"/>
                  <a:pt x="173704" y="194370"/>
                  <a:pt x="173717" y="194779"/>
                </a:cubicBezTo>
                <a:cubicBezTo>
                  <a:pt x="173730" y="195188"/>
                  <a:pt x="173736" y="195613"/>
                  <a:pt x="173733" y="196054"/>
                </a:cubicBezTo>
                <a:cubicBezTo>
                  <a:pt x="173746" y="197771"/>
                  <a:pt x="173337" y="199249"/>
                  <a:pt x="172505" y="200487"/>
                </a:cubicBezTo>
                <a:cubicBezTo>
                  <a:pt x="171673" y="201725"/>
                  <a:pt x="170339" y="202374"/>
                  <a:pt x="168503" y="202432"/>
                </a:cubicBezTo>
                <a:cubicBezTo>
                  <a:pt x="167605" y="202424"/>
                  <a:pt x="166723" y="202281"/>
                  <a:pt x="165856" y="202002"/>
                </a:cubicBezTo>
                <a:cubicBezTo>
                  <a:pt x="164990" y="201723"/>
                  <a:pt x="164171" y="201356"/>
                  <a:pt x="163401" y="200902"/>
                </a:cubicBezTo>
                <a:lnTo>
                  <a:pt x="106128" y="170798"/>
                </a:lnTo>
                <a:lnTo>
                  <a:pt x="48854" y="200902"/>
                </a:lnTo>
                <a:cubicBezTo>
                  <a:pt x="48028" y="201356"/>
                  <a:pt x="47193" y="201723"/>
                  <a:pt x="46351" y="202002"/>
                </a:cubicBezTo>
                <a:cubicBezTo>
                  <a:pt x="45509" y="202281"/>
                  <a:pt x="44642" y="202424"/>
                  <a:pt x="43752" y="202432"/>
                </a:cubicBezTo>
                <a:cubicBezTo>
                  <a:pt x="41910" y="202374"/>
                  <a:pt x="40555" y="201725"/>
                  <a:pt x="39686" y="200487"/>
                </a:cubicBezTo>
                <a:cubicBezTo>
                  <a:pt x="38817" y="199249"/>
                  <a:pt x="38387" y="197771"/>
                  <a:pt x="38395" y="196054"/>
                </a:cubicBezTo>
                <a:cubicBezTo>
                  <a:pt x="38397" y="195613"/>
                  <a:pt x="38424" y="195188"/>
                  <a:pt x="38474" y="194779"/>
                </a:cubicBezTo>
                <a:cubicBezTo>
                  <a:pt x="38525" y="194370"/>
                  <a:pt x="38583" y="193944"/>
                  <a:pt x="38650" y="193503"/>
                </a:cubicBezTo>
                <a:lnTo>
                  <a:pt x="49620" y="129725"/>
                </a:lnTo>
                <a:lnTo>
                  <a:pt x="3189" y="84569"/>
                </a:lnTo>
                <a:cubicBezTo>
                  <a:pt x="2386" y="83732"/>
                  <a:pt x="1664" y="82792"/>
                  <a:pt x="1020" y="81747"/>
                </a:cubicBezTo>
                <a:cubicBezTo>
                  <a:pt x="377" y="80703"/>
                  <a:pt x="37" y="79603"/>
                  <a:pt x="0" y="78447"/>
                </a:cubicBezTo>
                <a:cubicBezTo>
                  <a:pt x="98" y="76560"/>
                  <a:pt x="890" y="75167"/>
                  <a:pt x="2376" y="74269"/>
                </a:cubicBezTo>
                <a:cubicBezTo>
                  <a:pt x="3861" y="73371"/>
                  <a:pt x="5450" y="72808"/>
                  <a:pt x="7143" y="72579"/>
                </a:cubicBezTo>
                <a:lnTo>
                  <a:pt x="71177" y="63267"/>
                </a:lnTo>
                <a:lnTo>
                  <a:pt x="99877" y="5229"/>
                </a:lnTo>
                <a:cubicBezTo>
                  <a:pt x="100457" y="3951"/>
                  <a:pt x="101275" y="2776"/>
                  <a:pt x="102333" y="1705"/>
                </a:cubicBezTo>
                <a:cubicBezTo>
                  <a:pt x="103390" y="635"/>
                  <a:pt x="104655" y="66"/>
                  <a:pt x="106128" y="0"/>
                </a:cubicBezTo>
                <a:close/>
              </a:path>
            </a:pathLst>
          </a:custGeom>
          <a:gradFill flip="none" rotWithShape="1">
            <a:gsLst>
              <a:gs pos="0">
                <a:schemeClr val="bg2">
                  <a:alpha val="12000"/>
                </a:schemeClr>
              </a:gs>
              <a:gs pos="100000">
                <a:schemeClr val="bg2"/>
              </a:gs>
            </a:gsLst>
            <a:path path="circle">
              <a:fillToRect l="100000" t="100000"/>
            </a:path>
            <a:tileRect r="-100000" b="-100000"/>
          </a:gradFill>
          <a:ln w="25400">
            <a:solidFill>
              <a:schemeClr val="bg2">
                <a:alpha val="51000"/>
              </a:schemeClr>
            </a:solidFill>
          </a:ln>
          <a:effectLst>
            <a:outerShdw blurRad="927100" dist="279400" dir="13200000" algn="br" rotWithShape="0">
              <a:schemeClr val="bg2">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Freeform: Shape 5">
            <a:extLst>
              <a:ext uri="{FF2B5EF4-FFF2-40B4-BE49-F238E27FC236}">
                <a16:creationId xmlns:a16="http://schemas.microsoft.com/office/drawing/2014/main" id="{23E2F860-360B-A768-5211-B2664D30838E}"/>
              </a:ext>
            </a:extLst>
          </p:cNvPr>
          <p:cNvSpPr/>
          <p:nvPr/>
        </p:nvSpPr>
        <p:spPr>
          <a:xfrm>
            <a:off x="2673039" y="8995468"/>
            <a:ext cx="835276" cy="796618"/>
          </a:xfrm>
          <a:custGeom>
            <a:avLst/>
            <a:gdLst/>
            <a:ahLst/>
            <a:cxnLst/>
            <a:rect l="l" t="t" r="r" b="b"/>
            <a:pathLst>
              <a:path w="212255" h="202432">
                <a:moveTo>
                  <a:pt x="106128" y="0"/>
                </a:moveTo>
                <a:cubicBezTo>
                  <a:pt x="107600" y="66"/>
                  <a:pt x="108865" y="635"/>
                  <a:pt x="109922" y="1705"/>
                </a:cubicBezTo>
                <a:cubicBezTo>
                  <a:pt x="110980" y="2776"/>
                  <a:pt x="111799" y="3951"/>
                  <a:pt x="112378" y="5229"/>
                </a:cubicBezTo>
                <a:lnTo>
                  <a:pt x="141078" y="63267"/>
                </a:lnTo>
                <a:lnTo>
                  <a:pt x="205112" y="72579"/>
                </a:lnTo>
                <a:cubicBezTo>
                  <a:pt x="206749" y="72808"/>
                  <a:pt x="208322" y="73371"/>
                  <a:pt x="209832" y="74269"/>
                </a:cubicBezTo>
                <a:cubicBezTo>
                  <a:pt x="211341" y="75167"/>
                  <a:pt x="212149" y="76560"/>
                  <a:pt x="212255" y="78447"/>
                </a:cubicBezTo>
                <a:cubicBezTo>
                  <a:pt x="212221" y="79603"/>
                  <a:pt x="211875" y="80703"/>
                  <a:pt x="211219" y="81747"/>
                </a:cubicBezTo>
                <a:cubicBezTo>
                  <a:pt x="210562" y="82792"/>
                  <a:pt x="209802" y="83732"/>
                  <a:pt x="208939" y="84569"/>
                </a:cubicBezTo>
                <a:lnTo>
                  <a:pt x="162635" y="129725"/>
                </a:lnTo>
                <a:lnTo>
                  <a:pt x="173605" y="193503"/>
                </a:lnTo>
                <a:cubicBezTo>
                  <a:pt x="173666" y="193944"/>
                  <a:pt x="173704" y="194370"/>
                  <a:pt x="173717" y="194779"/>
                </a:cubicBezTo>
                <a:cubicBezTo>
                  <a:pt x="173730" y="195188"/>
                  <a:pt x="173736" y="195613"/>
                  <a:pt x="173733" y="196054"/>
                </a:cubicBezTo>
                <a:cubicBezTo>
                  <a:pt x="173746" y="197771"/>
                  <a:pt x="173337" y="199249"/>
                  <a:pt x="172505" y="200487"/>
                </a:cubicBezTo>
                <a:cubicBezTo>
                  <a:pt x="171673" y="201725"/>
                  <a:pt x="170339" y="202374"/>
                  <a:pt x="168503" y="202432"/>
                </a:cubicBezTo>
                <a:cubicBezTo>
                  <a:pt x="167605" y="202424"/>
                  <a:pt x="166723" y="202281"/>
                  <a:pt x="165856" y="202002"/>
                </a:cubicBezTo>
                <a:cubicBezTo>
                  <a:pt x="164990" y="201723"/>
                  <a:pt x="164171" y="201356"/>
                  <a:pt x="163401" y="200902"/>
                </a:cubicBezTo>
                <a:lnTo>
                  <a:pt x="106128" y="170798"/>
                </a:lnTo>
                <a:lnTo>
                  <a:pt x="48854" y="200902"/>
                </a:lnTo>
                <a:cubicBezTo>
                  <a:pt x="48028" y="201356"/>
                  <a:pt x="47193" y="201723"/>
                  <a:pt x="46351" y="202002"/>
                </a:cubicBezTo>
                <a:cubicBezTo>
                  <a:pt x="45509" y="202281"/>
                  <a:pt x="44642" y="202424"/>
                  <a:pt x="43752" y="202432"/>
                </a:cubicBezTo>
                <a:cubicBezTo>
                  <a:pt x="41910" y="202374"/>
                  <a:pt x="40555" y="201725"/>
                  <a:pt x="39686" y="200487"/>
                </a:cubicBezTo>
                <a:cubicBezTo>
                  <a:pt x="38817" y="199249"/>
                  <a:pt x="38387" y="197771"/>
                  <a:pt x="38395" y="196054"/>
                </a:cubicBezTo>
                <a:cubicBezTo>
                  <a:pt x="38397" y="195613"/>
                  <a:pt x="38424" y="195188"/>
                  <a:pt x="38474" y="194779"/>
                </a:cubicBezTo>
                <a:cubicBezTo>
                  <a:pt x="38525" y="194370"/>
                  <a:pt x="38583" y="193944"/>
                  <a:pt x="38650" y="193503"/>
                </a:cubicBezTo>
                <a:lnTo>
                  <a:pt x="49620" y="129725"/>
                </a:lnTo>
                <a:lnTo>
                  <a:pt x="3189" y="84569"/>
                </a:lnTo>
                <a:cubicBezTo>
                  <a:pt x="2386" y="83732"/>
                  <a:pt x="1664" y="82792"/>
                  <a:pt x="1020" y="81747"/>
                </a:cubicBezTo>
                <a:cubicBezTo>
                  <a:pt x="377" y="80703"/>
                  <a:pt x="37" y="79603"/>
                  <a:pt x="0" y="78447"/>
                </a:cubicBezTo>
                <a:cubicBezTo>
                  <a:pt x="98" y="76560"/>
                  <a:pt x="890" y="75167"/>
                  <a:pt x="2376" y="74269"/>
                </a:cubicBezTo>
                <a:cubicBezTo>
                  <a:pt x="3861" y="73371"/>
                  <a:pt x="5450" y="72808"/>
                  <a:pt x="7143" y="72579"/>
                </a:cubicBezTo>
                <a:lnTo>
                  <a:pt x="71177" y="63267"/>
                </a:lnTo>
                <a:lnTo>
                  <a:pt x="99877" y="5229"/>
                </a:lnTo>
                <a:cubicBezTo>
                  <a:pt x="100457" y="3951"/>
                  <a:pt x="101275" y="2776"/>
                  <a:pt x="102333" y="1705"/>
                </a:cubicBezTo>
                <a:cubicBezTo>
                  <a:pt x="103390" y="635"/>
                  <a:pt x="104655" y="66"/>
                  <a:pt x="106128" y="0"/>
                </a:cubicBezTo>
                <a:close/>
              </a:path>
            </a:pathLst>
          </a:custGeom>
          <a:gradFill flip="none" rotWithShape="1">
            <a:gsLst>
              <a:gs pos="0">
                <a:schemeClr val="bg2">
                  <a:alpha val="12000"/>
                </a:schemeClr>
              </a:gs>
              <a:gs pos="100000">
                <a:schemeClr val="bg2"/>
              </a:gs>
            </a:gsLst>
            <a:path path="circle">
              <a:fillToRect l="100000" t="100000"/>
            </a:path>
            <a:tileRect r="-100000" b="-100000"/>
          </a:gradFill>
          <a:ln w="25400">
            <a:solidFill>
              <a:schemeClr val="bg2">
                <a:alpha val="51000"/>
              </a:schemeClr>
            </a:solidFill>
          </a:ln>
          <a:effectLst>
            <a:outerShdw blurRad="927100" dist="279400" dir="13200000" algn="br" rotWithShape="0">
              <a:schemeClr val="bg2">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Freeform: Shape 5">
            <a:extLst>
              <a:ext uri="{FF2B5EF4-FFF2-40B4-BE49-F238E27FC236}">
                <a16:creationId xmlns:a16="http://schemas.microsoft.com/office/drawing/2014/main" id="{A2610F43-7CC3-4173-A43F-5A7AED035B03}"/>
              </a:ext>
            </a:extLst>
          </p:cNvPr>
          <p:cNvSpPr/>
          <p:nvPr/>
        </p:nvSpPr>
        <p:spPr>
          <a:xfrm>
            <a:off x="2673039" y="6880123"/>
            <a:ext cx="835276" cy="796618"/>
          </a:xfrm>
          <a:custGeom>
            <a:avLst/>
            <a:gdLst/>
            <a:ahLst/>
            <a:cxnLst/>
            <a:rect l="l" t="t" r="r" b="b"/>
            <a:pathLst>
              <a:path w="212255" h="202432">
                <a:moveTo>
                  <a:pt x="106128" y="0"/>
                </a:moveTo>
                <a:cubicBezTo>
                  <a:pt x="107600" y="66"/>
                  <a:pt x="108865" y="635"/>
                  <a:pt x="109922" y="1705"/>
                </a:cubicBezTo>
                <a:cubicBezTo>
                  <a:pt x="110980" y="2776"/>
                  <a:pt x="111799" y="3951"/>
                  <a:pt x="112378" y="5229"/>
                </a:cubicBezTo>
                <a:lnTo>
                  <a:pt x="141078" y="63267"/>
                </a:lnTo>
                <a:lnTo>
                  <a:pt x="205112" y="72579"/>
                </a:lnTo>
                <a:cubicBezTo>
                  <a:pt x="206749" y="72808"/>
                  <a:pt x="208322" y="73371"/>
                  <a:pt x="209832" y="74269"/>
                </a:cubicBezTo>
                <a:cubicBezTo>
                  <a:pt x="211341" y="75167"/>
                  <a:pt x="212149" y="76560"/>
                  <a:pt x="212255" y="78447"/>
                </a:cubicBezTo>
                <a:cubicBezTo>
                  <a:pt x="212221" y="79603"/>
                  <a:pt x="211875" y="80703"/>
                  <a:pt x="211219" y="81747"/>
                </a:cubicBezTo>
                <a:cubicBezTo>
                  <a:pt x="210562" y="82792"/>
                  <a:pt x="209802" y="83732"/>
                  <a:pt x="208939" y="84569"/>
                </a:cubicBezTo>
                <a:lnTo>
                  <a:pt x="162635" y="129725"/>
                </a:lnTo>
                <a:lnTo>
                  <a:pt x="173605" y="193503"/>
                </a:lnTo>
                <a:cubicBezTo>
                  <a:pt x="173666" y="193944"/>
                  <a:pt x="173704" y="194370"/>
                  <a:pt x="173717" y="194779"/>
                </a:cubicBezTo>
                <a:cubicBezTo>
                  <a:pt x="173730" y="195188"/>
                  <a:pt x="173736" y="195613"/>
                  <a:pt x="173733" y="196054"/>
                </a:cubicBezTo>
                <a:cubicBezTo>
                  <a:pt x="173746" y="197771"/>
                  <a:pt x="173337" y="199249"/>
                  <a:pt x="172505" y="200487"/>
                </a:cubicBezTo>
                <a:cubicBezTo>
                  <a:pt x="171673" y="201725"/>
                  <a:pt x="170339" y="202374"/>
                  <a:pt x="168503" y="202432"/>
                </a:cubicBezTo>
                <a:cubicBezTo>
                  <a:pt x="167605" y="202424"/>
                  <a:pt x="166723" y="202281"/>
                  <a:pt x="165856" y="202002"/>
                </a:cubicBezTo>
                <a:cubicBezTo>
                  <a:pt x="164990" y="201723"/>
                  <a:pt x="164171" y="201356"/>
                  <a:pt x="163401" y="200902"/>
                </a:cubicBezTo>
                <a:lnTo>
                  <a:pt x="106128" y="170798"/>
                </a:lnTo>
                <a:lnTo>
                  <a:pt x="48854" y="200902"/>
                </a:lnTo>
                <a:cubicBezTo>
                  <a:pt x="48028" y="201356"/>
                  <a:pt x="47193" y="201723"/>
                  <a:pt x="46351" y="202002"/>
                </a:cubicBezTo>
                <a:cubicBezTo>
                  <a:pt x="45509" y="202281"/>
                  <a:pt x="44642" y="202424"/>
                  <a:pt x="43752" y="202432"/>
                </a:cubicBezTo>
                <a:cubicBezTo>
                  <a:pt x="41910" y="202374"/>
                  <a:pt x="40555" y="201725"/>
                  <a:pt x="39686" y="200487"/>
                </a:cubicBezTo>
                <a:cubicBezTo>
                  <a:pt x="38817" y="199249"/>
                  <a:pt x="38387" y="197771"/>
                  <a:pt x="38395" y="196054"/>
                </a:cubicBezTo>
                <a:cubicBezTo>
                  <a:pt x="38397" y="195613"/>
                  <a:pt x="38424" y="195188"/>
                  <a:pt x="38474" y="194779"/>
                </a:cubicBezTo>
                <a:cubicBezTo>
                  <a:pt x="38525" y="194370"/>
                  <a:pt x="38583" y="193944"/>
                  <a:pt x="38650" y="193503"/>
                </a:cubicBezTo>
                <a:lnTo>
                  <a:pt x="49620" y="129725"/>
                </a:lnTo>
                <a:lnTo>
                  <a:pt x="3189" y="84569"/>
                </a:lnTo>
                <a:cubicBezTo>
                  <a:pt x="2386" y="83732"/>
                  <a:pt x="1664" y="82792"/>
                  <a:pt x="1020" y="81747"/>
                </a:cubicBezTo>
                <a:cubicBezTo>
                  <a:pt x="377" y="80703"/>
                  <a:pt x="37" y="79603"/>
                  <a:pt x="0" y="78447"/>
                </a:cubicBezTo>
                <a:cubicBezTo>
                  <a:pt x="98" y="76560"/>
                  <a:pt x="890" y="75167"/>
                  <a:pt x="2376" y="74269"/>
                </a:cubicBezTo>
                <a:cubicBezTo>
                  <a:pt x="3861" y="73371"/>
                  <a:pt x="5450" y="72808"/>
                  <a:pt x="7143" y="72579"/>
                </a:cubicBezTo>
                <a:lnTo>
                  <a:pt x="71177" y="63267"/>
                </a:lnTo>
                <a:lnTo>
                  <a:pt x="99877" y="5229"/>
                </a:lnTo>
                <a:cubicBezTo>
                  <a:pt x="100457" y="3951"/>
                  <a:pt x="101275" y="2776"/>
                  <a:pt x="102333" y="1705"/>
                </a:cubicBezTo>
                <a:cubicBezTo>
                  <a:pt x="103390" y="635"/>
                  <a:pt x="104655" y="66"/>
                  <a:pt x="106128" y="0"/>
                </a:cubicBezTo>
                <a:close/>
              </a:path>
            </a:pathLst>
          </a:custGeom>
          <a:gradFill flip="none" rotWithShape="1">
            <a:gsLst>
              <a:gs pos="0">
                <a:schemeClr val="bg2">
                  <a:alpha val="12000"/>
                </a:schemeClr>
              </a:gs>
              <a:gs pos="100000">
                <a:schemeClr val="bg2"/>
              </a:gs>
            </a:gsLst>
            <a:path path="circle">
              <a:fillToRect l="100000" t="100000"/>
            </a:path>
            <a:tileRect r="-100000" b="-100000"/>
          </a:gradFill>
          <a:ln w="25400">
            <a:solidFill>
              <a:schemeClr val="bg2">
                <a:alpha val="51000"/>
              </a:schemeClr>
            </a:solidFill>
          </a:ln>
          <a:effectLst>
            <a:outerShdw blurRad="927100" dist="279400" dir="13200000" algn="br" rotWithShape="0">
              <a:schemeClr val="bg2">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TextBox 9">
            <a:extLst>
              <a:ext uri="{FF2B5EF4-FFF2-40B4-BE49-F238E27FC236}">
                <a16:creationId xmlns:a16="http://schemas.microsoft.com/office/drawing/2014/main" id="{1F8CA732-01BF-7BF3-F70F-925453B5BE9B}"/>
              </a:ext>
            </a:extLst>
          </p:cNvPr>
          <p:cNvSpPr txBox="1"/>
          <p:nvPr/>
        </p:nvSpPr>
        <p:spPr>
          <a:xfrm>
            <a:off x="5166987" y="268123"/>
            <a:ext cx="12211939" cy="830997"/>
          </a:xfrm>
          <a:prstGeom prst="rect">
            <a:avLst/>
          </a:prstGeom>
          <a:noFill/>
        </p:spPr>
        <p:txBody>
          <a:bodyPr wrap="square" rtlCol="0">
            <a:spAutoFit/>
          </a:bodyPr>
          <a:lstStyle/>
          <a:p>
            <a:pPr algn="ctr"/>
            <a:r>
              <a:rPr lang="en-US" sz="48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Guiding Principles</a:t>
            </a:r>
            <a:endParaRPr lang="ru-RU" sz="4800" dirty="0">
              <a:solidFill>
                <a:schemeClr val="accent1">
                  <a:lumMod val="75000"/>
                </a:schemeClr>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11" name="TextBox 10">
            <a:extLst>
              <a:ext uri="{FF2B5EF4-FFF2-40B4-BE49-F238E27FC236}">
                <a16:creationId xmlns:a16="http://schemas.microsoft.com/office/drawing/2014/main" id="{156B3AF2-0C2B-DB56-5348-F6650BFFA4A9}"/>
              </a:ext>
            </a:extLst>
          </p:cNvPr>
          <p:cNvSpPr txBox="1"/>
          <p:nvPr/>
        </p:nvSpPr>
        <p:spPr>
          <a:xfrm>
            <a:off x="4736592" y="1159480"/>
            <a:ext cx="13002767" cy="1015663"/>
          </a:xfrm>
          <a:prstGeom prst="rect">
            <a:avLst/>
          </a:prstGeom>
          <a:noFill/>
        </p:spPr>
        <p:txBody>
          <a:bodyPr wrap="square" rtlCol="0">
            <a:spAutoFit/>
          </a:bodyPr>
          <a:lstStyle/>
          <a:p>
            <a:pPr defTabSz="360000"/>
            <a:r>
              <a:rPr lang="en-US" sz="2000" b="1" i="1"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In addition to our core value of Students First, Trinidad State College will pursue the priorities set forth in this Strategic Plan with the following guiding principles. By upholding these principles, we ensure that our College not only meets its goals, but also fosters a culture of positive impact.</a:t>
            </a:r>
            <a:endParaRPr lang="ru-RU" sz="2000" b="1" i="1" spc="-150" dirty="0">
              <a:solidFill>
                <a:schemeClr val="bg1"/>
              </a:solidFill>
              <a:latin typeface="Arial Narrow" panose="020B0604020202020204" pitchFamily="34" charset="0"/>
              <a:ea typeface="Roboto Light" panose="02000000000000000000" pitchFamily="2" charset="0"/>
              <a:cs typeface="Arial Narrow" panose="020B0604020202020204" pitchFamily="34" charset="0"/>
            </a:endParaRPr>
          </a:p>
        </p:txBody>
      </p:sp>
      <p:sp>
        <p:nvSpPr>
          <p:cNvPr id="12" name="TextBox 11">
            <a:extLst>
              <a:ext uri="{FF2B5EF4-FFF2-40B4-BE49-F238E27FC236}">
                <a16:creationId xmlns:a16="http://schemas.microsoft.com/office/drawing/2014/main" id="{FAED5EB9-8374-3307-86CB-C9C788940FF2}"/>
              </a:ext>
            </a:extLst>
          </p:cNvPr>
          <p:cNvSpPr txBox="1"/>
          <p:nvPr/>
        </p:nvSpPr>
        <p:spPr>
          <a:xfrm>
            <a:off x="4736592" y="2680349"/>
            <a:ext cx="13002767" cy="1200329"/>
          </a:xfrm>
          <a:prstGeom prst="rect">
            <a:avLst/>
          </a:prstGeom>
          <a:noFill/>
        </p:spPr>
        <p:txBody>
          <a:bodyPr wrap="square" rtlCol="0">
            <a:spAutoFit/>
          </a:bodyPr>
          <a:lstStyle/>
          <a:p>
            <a:pPr defTabSz="360000"/>
            <a:r>
              <a:rPr lang="en-US" sz="2400" b="1" dirty="0">
                <a:solidFill>
                  <a:schemeClr val="accent1">
                    <a:lumMod val="75000"/>
                  </a:schemeClr>
                </a:solidFill>
                <a:latin typeface="Arial Black" panose="020B0604020202020204" pitchFamily="34" charset="0"/>
                <a:ea typeface="Open Sans Light" panose="020B0306030504020204" pitchFamily="34" charset="0"/>
                <a:cs typeface="Arial Black" panose="020B0604020202020204" pitchFamily="34" charset="0"/>
              </a:rPr>
              <a:t>Accountability with Integrity:</a:t>
            </a:r>
            <a: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 </a:t>
            </a:r>
            <a:b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br>
            <a: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We accept our responsibilities, meet our commitments, and take responsibility for our actions. We are reliable and we instill trust in our actions by prioritizing transparency.</a:t>
            </a:r>
            <a:endParaRPr lang="ru-RU" sz="2400" spc="-15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p:txBody>
      </p:sp>
      <p:sp>
        <p:nvSpPr>
          <p:cNvPr id="13" name="TextBox 12">
            <a:extLst>
              <a:ext uri="{FF2B5EF4-FFF2-40B4-BE49-F238E27FC236}">
                <a16:creationId xmlns:a16="http://schemas.microsoft.com/office/drawing/2014/main" id="{10BB8940-B49F-4771-6F0A-985C8411FB17}"/>
              </a:ext>
            </a:extLst>
          </p:cNvPr>
          <p:cNvSpPr txBox="1"/>
          <p:nvPr/>
        </p:nvSpPr>
        <p:spPr>
          <a:xfrm>
            <a:off x="4736592" y="4559336"/>
            <a:ext cx="13002767" cy="1200329"/>
          </a:xfrm>
          <a:prstGeom prst="rect">
            <a:avLst/>
          </a:prstGeom>
          <a:noFill/>
        </p:spPr>
        <p:txBody>
          <a:bodyPr wrap="square" rtlCol="0">
            <a:spAutoFit/>
          </a:bodyPr>
          <a:lstStyle/>
          <a:p>
            <a:pPr defTabSz="360000"/>
            <a:r>
              <a:rPr lang="en-US" sz="2400" b="1" dirty="0">
                <a:solidFill>
                  <a:schemeClr val="accent1">
                    <a:lumMod val="75000"/>
                  </a:schemeClr>
                </a:solidFill>
                <a:latin typeface="Arial Black" panose="020B0604020202020204" pitchFamily="34" charset="0"/>
                <a:ea typeface="Open Sans Light" panose="020B0306030504020204" pitchFamily="34" charset="0"/>
                <a:cs typeface="Arial Black" panose="020B0604020202020204" pitchFamily="34" charset="0"/>
              </a:rPr>
              <a:t>Collegiality and Respect:</a:t>
            </a:r>
            <a: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 </a:t>
            </a:r>
            <a:b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br>
            <a: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We create an educational environment where all are valued for who they are and what they bring to the organization. We encourage mutual respect and kindness; we support acceptance of diverse perspectives.</a:t>
            </a:r>
            <a:endParaRPr lang="ru-RU" sz="2400" spc="-15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p:txBody>
      </p:sp>
      <p:sp>
        <p:nvSpPr>
          <p:cNvPr id="14" name="TextBox 13">
            <a:extLst>
              <a:ext uri="{FF2B5EF4-FFF2-40B4-BE49-F238E27FC236}">
                <a16:creationId xmlns:a16="http://schemas.microsoft.com/office/drawing/2014/main" id="{A8D3D84B-66FA-A1D5-5858-BB652BC66E0B}"/>
              </a:ext>
            </a:extLst>
          </p:cNvPr>
          <p:cNvSpPr txBox="1"/>
          <p:nvPr/>
        </p:nvSpPr>
        <p:spPr>
          <a:xfrm>
            <a:off x="4742688" y="6705128"/>
            <a:ext cx="13002767" cy="1200329"/>
          </a:xfrm>
          <a:prstGeom prst="rect">
            <a:avLst/>
          </a:prstGeom>
          <a:noFill/>
        </p:spPr>
        <p:txBody>
          <a:bodyPr wrap="square" rtlCol="0">
            <a:spAutoFit/>
          </a:bodyPr>
          <a:lstStyle/>
          <a:p>
            <a:pPr defTabSz="360000"/>
            <a:r>
              <a:rPr lang="en-US" sz="2400" b="1" dirty="0">
                <a:solidFill>
                  <a:schemeClr val="accent1">
                    <a:lumMod val="75000"/>
                  </a:schemeClr>
                </a:solidFill>
                <a:latin typeface="Arial Black" panose="020B0604020202020204" pitchFamily="34" charset="0"/>
                <a:ea typeface="Open Sans Light" panose="020B0306030504020204" pitchFamily="34" charset="0"/>
                <a:cs typeface="Arial Black" panose="020B0604020202020204" pitchFamily="34" charset="0"/>
              </a:rPr>
              <a:t>Collaboration:</a:t>
            </a:r>
            <a: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 </a:t>
            </a:r>
            <a:b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br>
            <a: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We listen to each other, recognize each other’s strengths, and work toward our collective goals. </a:t>
            </a:r>
            <a:b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br>
            <a: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We value our relationships with one another.</a:t>
            </a:r>
            <a:endParaRPr lang="ru-RU" sz="2400" spc="-15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p:txBody>
      </p:sp>
      <p:sp>
        <p:nvSpPr>
          <p:cNvPr id="15" name="TextBox 14">
            <a:extLst>
              <a:ext uri="{FF2B5EF4-FFF2-40B4-BE49-F238E27FC236}">
                <a16:creationId xmlns:a16="http://schemas.microsoft.com/office/drawing/2014/main" id="{E86CF7F1-DF6E-6623-335F-66E094C28007}"/>
              </a:ext>
            </a:extLst>
          </p:cNvPr>
          <p:cNvSpPr txBox="1"/>
          <p:nvPr/>
        </p:nvSpPr>
        <p:spPr>
          <a:xfrm>
            <a:off x="4730496" y="8832632"/>
            <a:ext cx="13002767" cy="830997"/>
          </a:xfrm>
          <a:prstGeom prst="rect">
            <a:avLst/>
          </a:prstGeom>
          <a:noFill/>
        </p:spPr>
        <p:txBody>
          <a:bodyPr wrap="square" rtlCol="0">
            <a:spAutoFit/>
          </a:bodyPr>
          <a:lstStyle/>
          <a:p>
            <a:pPr defTabSz="360000"/>
            <a:r>
              <a:rPr lang="en-US" sz="2400" b="1" dirty="0">
                <a:solidFill>
                  <a:schemeClr val="accent1">
                    <a:lumMod val="75000"/>
                  </a:schemeClr>
                </a:solidFill>
                <a:latin typeface="Arial Black" panose="020B0604020202020204" pitchFamily="34" charset="0"/>
                <a:ea typeface="Open Sans Light" panose="020B0306030504020204" pitchFamily="34" charset="0"/>
                <a:cs typeface="Arial Black" panose="020B0604020202020204" pitchFamily="34" charset="0"/>
              </a:rPr>
              <a:t>Inclusion and Belonging:</a:t>
            </a:r>
            <a: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 </a:t>
            </a:r>
            <a:b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br>
            <a:r>
              <a:rPr lang="en-US" sz="24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We prioritize access and belonging in all we do and for all we serve. We avoid isolating ourselves from one another.</a:t>
            </a:r>
            <a:endParaRPr lang="ru-RU" sz="2400" spc="-15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p:txBody>
      </p:sp>
    </p:spTree>
    <p:extLst>
      <p:ext uri="{BB962C8B-B14F-4D97-AF65-F5344CB8AC3E}">
        <p14:creationId xmlns:p14="http://schemas.microsoft.com/office/powerpoint/2010/main" val="22409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лилиния: фигура 8">
            <a:extLst>
              <a:ext uri="{FF2B5EF4-FFF2-40B4-BE49-F238E27FC236}">
                <a16:creationId xmlns:a16="http://schemas.microsoft.com/office/drawing/2014/main" id="{710B55AC-3CFA-4452-982D-C54657B3AA9C}"/>
              </a:ext>
            </a:extLst>
          </p:cNvPr>
          <p:cNvSpPr/>
          <p:nvPr/>
        </p:nvSpPr>
        <p:spPr>
          <a:xfrm>
            <a:off x="6910470" y="0"/>
            <a:ext cx="10118674" cy="10288588"/>
          </a:xfrm>
          <a:custGeom>
            <a:avLst/>
            <a:gdLst>
              <a:gd name="connsiteX0" fmla="*/ 0 w 10118674"/>
              <a:gd name="connsiteY0" fmla="*/ 0 h 10288588"/>
              <a:gd name="connsiteX1" fmla="*/ 7855649 w 10118674"/>
              <a:gd name="connsiteY1" fmla="*/ 0 h 10288588"/>
              <a:gd name="connsiteX2" fmla="*/ 8074113 w 10118674"/>
              <a:gd name="connsiteY2" fmla="*/ 208286 h 10288588"/>
              <a:gd name="connsiteX3" fmla="*/ 10118674 w 10118674"/>
              <a:gd name="connsiteY3" fmla="*/ 5144294 h 10288588"/>
              <a:gd name="connsiteX4" fmla="*/ 8074113 w 10118674"/>
              <a:gd name="connsiteY4" fmla="*/ 10080302 h 10288588"/>
              <a:gd name="connsiteX5" fmla="*/ 7855649 w 10118674"/>
              <a:gd name="connsiteY5" fmla="*/ 10288588 h 10288588"/>
              <a:gd name="connsiteX6" fmla="*/ 0 w 10118674"/>
              <a:gd name="connsiteY6" fmla="*/ 10288588 h 10288588"/>
              <a:gd name="connsiteX7" fmla="*/ 218463 w 10118674"/>
              <a:gd name="connsiteY7" fmla="*/ 10080302 h 10288588"/>
              <a:gd name="connsiteX8" fmla="*/ 2263024 w 10118674"/>
              <a:gd name="connsiteY8" fmla="*/ 5144295 h 10288588"/>
              <a:gd name="connsiteX9" fmla="*/ 218463 w 10118674"/>
              <a:gd name="connsiteY9" fmla="*/ 208286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18674" h="10288588">
                <a:moveTo>
                  <a:pt x="0" y="0"/>
                </a:moveTo>
                <a:lnTo>
                  <a:pt x="7855649" y="0"/>
                </a:lnTo>
                <a:lnTo>
                  <a:pt x="8074113" y="208286"/>
                </a:lnTo>
                <a:cubicBezTo>
                  <a:pt x="9337347" y="1471521"/>
                  <a:pt x="10118674" y="3216663"/>
                  <a:pt x="10118674" y="5144294"/>
                </a:cubicBezTo>
                <a:cubicBezTo>
                  <a:pt x="10118674" y="7071925"/>
                  <a:pt x="9337347" y="8817068"/>
                  <a:pt x="8074113" y="10080302"/>
                </a:cubicBezTo>
                <a:lnTo>
                  <a:pt x="7855649" y="10288588"/>
                </a:lnTo>
                <a:lnTo>
                  <a:pt x="0" y="10288588"/>
                </a:lnTo>
                <a:lnTo>
                  <a:pt x="218463" y="10080302"/>
                </a:lnTo>
                <a:cubicBezTo>
                  <a:pt x="1481697" y="8817068"/>
                  <a:pt x="2263024" y="7071926"/>
                  <a:pt x="2263024" y="5144295"/>
                </a:cubicBezTo>
                <a:cubicBezTo>
                  <a:pt x="2263024" y="3216664"/>
                  <a:pt x="1481697" y="1471521"/>
                  <a:pt x="218463" y="208286"/>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TextBox 35">
            <a:extLst>
              <a:ext uri="{FF2B5EF4-FFF2-40B4-BE49-F238E27FC236}">
                <a16:creationId xmlns:a16="http://schemas.microsoft.com/office/drawing/2014/main" id="{D4795858-559D-4DED-A69B-560E1B7795AE}"/>
              </a:ext>
            </a:extLst>
          </p:cNvPr>
          <p:cNvSpPr txBox="1"/>
          <p:nvPr/>
        </p:nvSpPr>
        <p:spPr>
          <a:xfrm>
            <a:off x="8320637" y="493034"/>
            <a:ext cx="7367108" cy="2123658"/>
          </a:xfrm>
          <a:prstGeom prst="rect">
            <a:avLst/>
          </a:prstGeom>
          <a:noFill/>
        </p:spPr>
        <p:txBody>
          <a:bodyPr wrap="square" rtlCol="0">
            <a:spAutoFit/>
          </a:bodyPr>
          <a:lstStyle/>
          <a:p>
            <a:pPr algn="ctr"/>
            <a:r>
              <a:rPr lang="en-US" sz="66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Pillars</a:t>
            </a:r>
            <a:br>
              <a:rPr lang="en-US" sz="66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br>
            <a:r>
              <a:rPr lang="en-US" sz="66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of Success</a:t>
            </a:r>
            <a:endParaRPr lang="ru-RU" sz="6600" dirty="0">
              <a:solidFill>
                <a:schemeClr val="accent1">
                  <a:lumMod val="75000"/>
                </a:schemeClr>
              </a:solidFill>
              <a:latin typeface="Roboto Black" panose="02000000000000000000" pitchFamily="2" charset="0"/>
              <a:ea typeface="Roboto Black" panose="02000000000000000000" pitchFamily="2" charset="0"/>
              <a:cs typeface="Open Sans Light" panose="020B0306030504020204" pitchFamily="34" charset="0"/>
            </a:endParaRPr>
          </a:p>
        </p:txBody>
      </p:sp>
      <p:pic>
        <p:nvPicPr>
          <p:cNvPr id="13" name="Picture 12" descr="A blue building with columns&#10;&#10;Description automatically generated">
            <a:extLst>
              <a:ext uri="{FF2B5EF4-FFF2-40B4-BE49-F238E27FC236}">
                <a16:creationId xmlns:a16="http://schemas.microsoft.com/office/drawing/2014/main" id="{DD142C7D-22CF-14DC-7641-E270D00D1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185" y="1293474"/>
            <a:ext cx="8046316" cy="6570365"/>
          </a:xfrm>
          <a:prstGeom prst="rect">
            <a:avLst/>
          </a:prstGeom>
        </p:spPr>
      </p:pic>
      <p:sp>
        <p:nvSpPr>
          <p:cNvPr id="16" name="TextBox 15">
            <a:extLst>
              <a:ext uri="{FF2B5EF4-FFF2-40B4-BE49-F238E27FC236}">
                <a16:creationId xmlns:a16="http://schemas.microsoft.com/office/drawing/2014/main" id="{4B42E4E4-AABD-49D5-3FF5-7FD315B031C5}"/>
              </a:ext>
            </a:extLst>
          </p:cNvPr>
          <p:cNvSpPr txBox="1"/>
          <p:nvPr/>
        </p:nvSpPr>
        <p:spPr>
          <a:xfrm>
            <a:off x="6319400" y="2875323"/>
            <a:ext cx="11639415" cy="6124754"/>
          </a:xfrm>
          <a:prstGeom prst="rect">
            <a:avLst/>
          </a:prstGeom>
          <a:noFill/>
        </p:spPr>
        <p:txBody>
          <a:bodyPr wrap="square" rtlCol="0">
            <a:spAutoFit/>
          </a:bodyPr>
          <a:lstStyle/>
          <a:p>
            <a:pPr defTabSz="360000"/>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In shaping our future, we anchor our Strategic Plan on </a:t>
            </a:r>
          </a:p>
          <a:p>
            <a:pPr defTabSz="360000"/>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three pillars that are fundamental to our existence and</a:t>
            </a:r>
            <a:b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br>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our success: students, employees, and community. </a:t>
            </a:r>
          </a:p>
          <a:p>
            <a:pPr defTabSz="360000"/>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By focusing on these pillars, we strive to create an </a:t>
            </a:r>
            <a:b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br>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environment where students thrive, employees are </a:t>
            </a:r>
            <a:b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br>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empowered, and the community prospers.</a:t>
            </a:r>
            <a:b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br>
            <a:b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br>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These three pillars contribute to and require a solid </a:t>
            </a:r>
            <a:b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br>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financial foundation. Trinidad State College will continue </a:t>
            </a:r>
            <a:b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br>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focusing on securing resources that will enable us to </a:t>
            </a:r>
          </a:p>
          <a:p>
            <a:pPr defTabSz="360000"/>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enroll and serve more students; improve our academic </a:t>
            </a:r>
            <a:b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br>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offerings to meet transfer opportunities and workforce </a:t>
            </a:r>
            <a:b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br>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needs; and improve our infrastructure and campus </a:t>
            </a:r>
            <a:b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br>
            <a:r>
              <a:rPr lang="en-US" sz="2800" dirty="0">
                <a:solidFill>
                  <a:schemeClr val="bg1"/>
                </a:solidFill>
                <a:latin typeface="Arial Narrow" panose="020B0604020202020204" pitchFamily="34" charset="0"/>
                <a:ea typeface="Roboto Light" panose="02000000000000000000" pitchFamily="2" charset="0"/>
                <a:cs typeface="Arial Narrow" panose="020B0604020202020204" pitchFamily="34" charset="0"/>
              </a:rPr>
              <a:t>                           facilities.</a:t>
            </a:r>
            <a:endParaRPr lang="ru-RU" sz="2800" spc="-150" dirty="0">
              <a:solidFill>
                <a:schemeClr val="bg1"/>
              </a:solidFill>
              <a:latin typeface="Arial Narrow" panose="020B0604020202020204" pitchFamily="34" charset="0"/>
              <a:ea typeface="Roboto Light" panose="02000000000000000000" pitchFamily="2" charset="0"/>
              <a:cs typeface="Arial Narrow" panose="020B0604020202020204" pitchFamily="34" charset="0"/>
            </a:endParaRPr>
          </a:p>
        </p:txBody>
      </p:sp>
    </p:spTree>
    <p:extLst>
      <p:ext uri="{BB962C8B-B14F-4D97-AF65-F5344CB8AC3E}">
        <p14:creationId xmlns:p14="http://schemas.microsoft.com/office/powerpoint/2010/main" val="392207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D8CE3-F33A-9BD1-BC81-23C675ED5A8D}"/>
            </a:ext>
          </a:extLst>
        </p:cNvPr>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B8C4E787-5904-6C22-8776-908920644B55}"/>
              </a:ext>
            </a:extLst>
          </p:cNvPr>
          <p:cNvSpPr/>
          <p:nvPr/>
        </p:nvSpPr>
        <p:spPr>
          <a:xfrm>
            <a:off x="2104571" y="3962400"/>
            <a:ext cx="14078858" cy="6326188"/>
          </a:xfrm>
          <a:custGeom>
            <a:avLst/>
            <a:gdLst>
              <a:gd name="connsiteX0" fmla="*/ 465070 w 14627941"/>
              <a:gd name="connsiteY0" fmla="*/ 0 h 6326188"/>
              <a:gd name="connsiteX1" fmla="*/ 14162871 w 14627941"/>
              <a:gd name="connsiteY1" fmla="*/ 0 h 6326188"/>
              <a:gd name="connsiteX2" fmla="*/ 14627941 w 14627941"/>
              <a:gd name="connsiteY2" fmla="*/ 465070 h 6326188"/>
              <a:gd name="connsiteX3" fmla="*/ 14627941 w 14627941"/>
              <a:gd name="connsiteY3" fmla="*/ 6326188 h 6326188"/>
              <a:gd name="connsiteX4" fmla="*/ 0 w 14627941"/>
              <a:gd name="connsiteY4" fmla="*/ 6326188 h 6326188"/>
              <a:gd name="connsiteX5" fmla="*/ 0 w 14627941"/>
              <a:gd name="connsiteY5" fmla="*/ 465070 h 6326188"/>
              <a:gd name="connsiteX6" fmla="*/ 465070 w 14627941"/>
              <a:gd name="connsiteY6" fmla="*/ 0 h 632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7941" h="6326188">
                <a:moveTo>
                  <a:pt x="465070" y="0"/>
                </a:moveTo>
                <a:lnTo>
                  <a:pt x="14162871" y="0"/>
                </a:lnTo>
                <a:cubicBezTo>
                  <a:pt x="14419722" y="0"/>
                  <a:pt x="14627941" y="208219"/>
                  <a:pt x="14627941" y="465070"/>
                </a:cubicBezTo>
                <a:lnTo>
                  <a:pt x="14627941" y="6326188"/>
                </a:lnTo>
                <a:lnTo>
                  <a:pt x="0" y="6326188"/>
                </a:lnTo>
                <a:lnTo>
                  <a:pt x="0" y="465070"/>
                </a:lnTo>
                <a:cubicBezTo>
                  <a:pt x="0" y="208219"/>
                  <a:pt x="208219" y="0"/>
                  <a:pt x="465070" y="0"/>
                </a:cubicBezTo>
                <a:close/>
              </a:path>
            </a:pathLst>
          </a:custGeom>
          <a:solidFill>
            <a:schemeClr val="bg2">
              <a:alpha val="50000"/>
            </a:schemeClr>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Полилиния: фигура 9">
            <a:extLst>
              <a:ext uri="{FF2B5EF4-FFF2-40B4-BE49-F238E27FC236}">
                <a16:creationId xmlns:a16="http://schemas.microsoft.com/office/drawing/2014/main" id="{851EA1ED-3463-305D-D6E2-9035BE485129}"/>
              </a:ext>
            </a:extLst>
          </p:cNvPr>
          <p:cNvSpPr/>
          <p:nvPr/>
        </p:nvSpPr>
        <p:spPr>
          <a:xfrm>
            <a:off x="672384" y="1956817"/>
            <a:ext cx="16920672" cy="8986898"/>
          </a:xfrm>
          <a:custGeom>
            <a:avLst/>
            <a:gdLst>
              <a:gd name="connsiteX0" fmla="*/ 484280 w 13130892"/>
              <a:gd name="connsiteY0" fmla="*/ 0 h 8086147"/>
              <a:gd name="connsiteX1" fmla="*/ 12646612 w 13130892"/>
              <a:gd name="connsiteY1" fmla="*/ 0 h 8086147"/>
              <a:gd name="connsiteX2" fmla="*/ 13130892 w 13130892"/>
              <a:gd name="connsiteY2" fmla="*/ 484280 h 8086147"/>
              <a:gd name="connsiteX3" fmla="*/ 13130892 w 13130892"/>
              <a:gd name="connsiteY3" fmla="*/ 2046380 h 8086147"/>
              <a:gd name="connsiteX4" fmla="*/ 13130892 w 13130892"/>
              <a:gd name="connsiteY4" fmla="*/ 6039767 h 8086147"/>
              <a:gd name="connsiteX5" fmla="*/ 13130892 w 13130892"/>
              <a:gd name="connsiteY5" fmla="*/ 7601867 h 8086147"/>
              <a:gd name="connsiteX6" fmla="*/ 12646612 w 13130892"/>
              <a:gd name="connsiteY6" fmla="*/ 8086147 h 8086147"/>
              <a:gd name="connsiteX7" fmla="*/ 484280 w 13130892"/>
              <a:gd name="connsiteY7" fmla="*/ 8086147 h 8086147"/>
              <a:gd name="connsiteX8" fmla="*/ 0 w 13130892"/>
              <a:gd name="connsiteY8" fmla="*/ 7601867 h 8086147"/>
              <a:gd name="connsiteX9" fmla="*/ 0 w 13130892"/>
              <a:gd name="connsiteY9" fmla="*/ 6039767 h 8086147"/>
              <a:gd name="connsiteX10" fmla="*/ 0 w 13130892"/>
              <a:gd name="connsiteY10" fmla="*/ 2046380 h 8086147"/>
              <a:gd name="connsiteX11" fmla="*/ 0 w 13130892"/>
              <a:gd name="connsiteY11" fmla="*/ 484280 h 8086147"/>
              <a:gd name="connsiteX12" fmla="*/ 484280 w 13130892"/>
              <a:gd name="connsiteY12" fmla="*/ 0 h 808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0892" h="8086147">
                <a:moveTo>
                  <a:pt x="484280" y="0"/>
                </a:moveTo>
                <a:lnTo>
                  <a:pt x="12646612" y="0"/>
                </a:lnTo>
                <a:cubicBezTo>
                  <a:pt x="12914072" y="0"/>
                  <a:pt x="13130892" y="216820"/>
                  <a:pt x="13130892" y="484280"/>
                </a:cubicBezTo>
                <a:lnTo>
                  <a:pt x="13130892" y="2046380"/>
                </a:lnTo>
                <a:lnTo>
                  <a:pt x="13130892" y="6039767"/>
                </a:lnTo>
                <a:lnTo>
                  <a:pt x="13130892" y="7601867"/>
                </a:lnTo>
                <a:cubicBezTo>
                  <a:pt x="13130892" y="7869327"/>
                  <a:pt x="12914072" y="8086147"/>
                  <a:pt x="12646612" y="8086147"/>
                </a:cubicBezTo>
                <a:lnTo>
                  <a:pt x="484280" y="8086147"/>
                </a:lnTo>
                <a:cubicBezTo>
                  <a:pt x="216820" y="8086147"/>
                  <a:pt x="0" y="7869327"/>
                  <a:pt x="0" y="7601867"/>
                </a:cubicBezTo>
                <a:lnTo>
                  <a:pt x="0" y="6039767"/>
                </a:lnTo>
                <a:lnTo>
                  <a:pt x="0" y="2046380"/>
                </a:lnTo>
                <a:lnTo>
                  <a:pt x="0" y="484280"/>
                </a:lnTo>
                <a:cubicBezTo>
                  <a:pt x="0" y="216820"/>
                  <a:pt x="216820" y="0"/>
                  <a:pt x="484280" y="0"/>
                </a:cubicBezTo>
                <a:close/>
              </a:path>
            </a:pathLst>
          </a:custGeom>
          <a:solidFill>
            <a:schemeClr val="bg2"/>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 name="TextBox 3">
            <a:extLst>
              <a:ext uri="{FF2B5EF4-FFF2-40B4-BE49-F238E27FC236}">
                <a16:creationId xmlns:a16="http://schemas.microsoft.com/office/drawing/2014/main" id="{23E3F45B-EC20-24F5-6E93-0673C36A971B}"/>
              </a:ext>
            </a:extLst>
          </p:cNvPr>
          <p:cNvSpPr txBox="1"/>
          <p:nvPr/>
        </p:nvSpPr>
        <p:spPr>
          <a:xfrm>
            <a:off x="672384" y="579019"/>
            <a:ext cx="16920672" cy="784830"/>
          </a:xfrm>
          <a:prstGeom prst="rect">
            <a:avLst/>
          </a:prstGeom>
          <a:noFill/>
        </p:spPr>
        <p:txBody>
          <a:bodyPr wrap="square" rtlCol="0">
            <a:spAutoFit/>
          </a:bodyPr>
          <a:lstStyle/>
          <a:p>
            <a:pPr algn="ctr"/>
            <a:r>
              <a:rPr lang="en-US" sz="4500" dirty="0">
                <a:latin typeface="Montserrat ExtraBold" panose="00000900000000000000" pitchFamily="50" charset="0"/>
                <a:ea typeface="Roboto Black" panose="02000000000000000000" pitchFamily="2" charset="0"/>
                <a:cs typeface="Open Sans Light" panose="020B0306030504020204" pitchFamily="34" charset="0"/>
              </a:rPr>
              <a:t>PILLAR ONE: </a:t>
            </a:r>
            <a:r>
              <a:rPr lang="en-US" sz="40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Student Success and Economic Mobility</a:t>
            </a:r>
            <a:endParaRPr lang="ru-RU" sz="4000" dirty="0">
              <a:solidFill>
                <a:schemeClr val="accent1">
                  <a:lumMod val="75000"/>
                </a:schemeClr>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2" name="TextBox 1">
            <a:extLst>
              <a:ext uri="{FF2B5EF4-FFF2-40B4-BE49-F238E27FC236}">
                <a16:creationId xmlns:a16="http://schemas.microsoft.com/office/drawing/2014/main" id="{F324A883-3B97-2D10-6D7F-B4C53695856F}"/>
              </a:ext>
            </a:extLst>
          </p:cNvPr>
          <p:cNvSpPr txBox="1"/>
          <p:nvPr/>
        </p:nvSpPr>
        <p:spPr>
          <a:xfrm>
            <a:off x="2542032" y="1353312"/>
            <a:ext cx="13154883" cy="677108"/>
          </a:xfrm>
          <a:prstGeom prst="rect">
            <a:avLst/>
          </a:prstGeom>
          <a:noFill/>
        </p:spPr>
        <p:txBody>
          <a:bodyPr wrap="none" rtlCol="0">
            <a:spAutoFit/>
          </a:bodyPr>
          <a:lstStyle/>
          <a:p>
            <a:pPr algn="ctr"/>
            <a:r>
              <a:rPr lang="en-US" sz="2000" b="1" i="1" kern="100" dirty="0">
                <a:effectLst/>
                <a:latin typeface="Arial" panose="020B0604020202020204" pitchFamily="34" charset="0"/>
                <a:ea typeface="Calibri" panose="020F0502020204030204" pitchFamily="34" charset="0"/>
                <a:cs typeface="Arial" panose="020B0604020202020204" pitchFamily="34" charset="0"/>
              </a:rPr>
              <a:t>Trinidad State College will enable more students to succeed in their chosen academic and career pathway.</a:t>
            </a:r>
          </a:p>
          <a:p>
            <a:endParaRPr lang="en-US" dirty="0"/>
          </a:p>
        </p:txBody>
      </p:sp>
      <p:sp>
        <p:nvSpPr>
          <p:cNvPr id="3" name="TextBox 2">
            <a:extLst>
              <a:ext uri="{FF2B5EF4-FFF2-40B4-BE49-F238E27FC236}">
                <a16:creationId xmlns:a16="http://schemas.microsoft.com/office/drawing/2014/main" id="{E3C0B903-94E1-1BCC-97C3-9D2C3B282ABA}"/>
              </a:ext>
            </a:extLst>
          </p:cNvPr>
          <p:cNvSpPr txBox="1"/>
          <p:nvPr/>
        </p:nvSpPr>
        <p:spPr>
          <a:xfrm>
            <a:off x="1097280" y="2359444"/>
            <a:ext cx="15910560" cy="6555641"/>
          </a:xfrm>
          <a:prstGeom prst="rect">
            <a:avLst/>
          </a:prstGeom>
          <a:noFill/>
        </p:spPr>
        <p:txBody>
          <a:bodyPr wrap="square" rtlCol="0">
            <a:spAutoFit/>
          </a:bodyPr>
          <a:lstStyle/>
          <a:p>
            <a:pPr defTabSz="360000"/>
            <a:r>
              <a:rPr lang="en-US" sz="2800" b="1" dirty="0">
                <a:solidFill>
                  <a:schemeClr val="accent1">
                    <a:lumMod val="75000"/>
                  </a:schemeClr>
                </a:solidFill>
                <a:latin typeface="Arial Black" panose="020B0604020202020204" pitchFamily="34" charset="0"/>
                <a:ea typeface="Open Sans Light" panose="020B0306030504020204" pitchFamily="34" charset="0"/>
                <a:cs typeface="Arial Black" panose="020B0604020202020204" pitchFamily="34" charset="0"/>
              </a:rPr>
              <a:t>Why this matters:</a:t>
            </a:r>
            <a:b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br>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Providing students with the opportunities and tools that they need to succeed academically and in their chosen career path is at the core of what Trinidad State College does. Through outreach and collaborative engagement with our K-12 and other partners, we highlight the opportunities and benefits of education beyond high school to encourage students to enroll. Once enrolled, we strive to provide every student with a rigorous experience that includes experienced faculty members, educational resources, support services, and career services. And while their academic experience is paramount, we know that student success is enhanced by opportunities for personal growth, including through athletics, student organizations, community service, employment, and through other activities.</a:t>
            </a:r>
          </a:p>
          <a:p>
            <a:pPr defTabSz="360000"/>
            <a:endPar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Our strategic priorities in this area encompass the key milestones along students’ academic pathways and focus on an environment where all students thrive academically and complete their academic goal, whether that be to transfer, enter the workforce, or obtain a new skill. Our priorities also recognize that while the reasons for seeking—and benefits of obtaining—a postsecondary education are many, the number one reason cited by students is to improve career opportunities and economic mobility. Thus, as we look at outcomes beyond a student’s time at Trinidad State College, our priorities value our relationships with university partners and employers..</a:t>
            </a:r>
            <a:endParaRPr lang="ru-RU" sz="2800" spc="-15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p:txBody>
      </p:sp>
    </p:spTree>
    <p:extLst>
      <p:ext uri="{BB962C8B-B14F-4D97-AF65-F5344CB8AC3E}">
        <p14:creationId xmlns:p14="http://schemas.microsoft.com/office/powerpoint/2010/main" val="3637646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69623-028D-97F2-EDAF-8CE75A1D3B56}"/>
            </a:ext>
          </a:extLst>
        </p:cNvPr>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C18D9C45-5356-9B70-41F4-848CC1311E86}"/>
              </a:ext>
            </a:extLst>
          </p:cNvPr>
          <p:cNvSpPr/>
          <p:nvPr/>
        </p:nvSpPr>
        <p:spPr>
          <a:xfrm>
            <a:off x="2104571" y="3962400"/>
            <a:ext cx="14078858" cy="6326188"/>
          </a:xfrm>
          <a:custGeom>
            <a:avLst/>
            <a:gdLst>
              <a:gd name="connsiteX0" fmla="*/ 465070 w 14627941"/>
              <a:gd name="connsiteY0" fmla="*/ 0 h 6326188"/>
              <a:gd name="connsiteX1" fmla="*/ 14162871 w 14627941"/>
              <a:gd name="connsiteY1" fmla="*/ 0 h 6326188"/>
              <a:gd name="connsiteX2" fmla="*/ 14627941 w 14627941"/>
              <a:gd name="connsiteY2" fmla="*/ 465070 h 6326188"/>
              <a:gd name="connsiteX3" fmla="*/ 14627941 w 14627941"/>
              <a:gd name="connsiteY3" fmla="*/ 6326188 h 6326188"/>
              <a:gd name="connsiteX4" fmla="*/ 0 w 14627941"/>
              <a:gd name="connsiteY4" fmla="*/ 6326188 h 6326188"/>
              <a:gd name="connsiteX5" fmla="*/ 0 w 14627941"/>
              <a:gd name="connsiteY5" fmla="*/ 465070 h 6326188"/>
              <a:gd name="connsiteX6" fmla="*/ 465070 w 14627941"/>
              <a:gd name="connsiteY6" fmla="*/ 0 h 632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7941" h="6326188">
                <a:moveTo>
                  <a:pt x="465070" y="0"/>
                </a:moveTo>
                <a:lnTo>
                  <a:pt x="14162871" y="0"/>
                </a:lnTo>
                <a:cubicBezTo>
                  <a:pt x="14419722" y="0"/>
                  <a:pt x="14627941" y="208219"/>
                  <a:pt x="14627941" y="465070"/>
                </a:cubicBezTo>
                <a:lnTo>
                  <a:pt x="14627941" y="6326188"/>
                </a:lnTo>
                <a:lnTo>
                  <a:pt x="0" y="6326188"/>
                </a:lnTo>
                <a:lnTo>
                  <a:pt x="0" y="465070"/>
                </a:lnTo>
                <a:cubicBezTo>
                  <a:pt x="0" y="208219"/>
                  <a:pt x="208219" y="0"/>
                  <a:pt x="465070" y="0"/>
                </a:cubicBezTo>
                <a:close/>
              </a:path>
            </a:pathLst>
          </a:custGeom>
          <a:solidFill>
            <a:schemeClr val="bg2">
              <a:alpha val="50000"/>
            </a:schemeClr>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Полилиния: фигура 9">
            <a:extLst>
              <a:ext uri="{FF2B5EF4-FFF2-40B4-BE49-F238E27FC236}">
                <a16:creationId xmlns:a16="http://schemas.microsoft.com/office/drawing/2014/main" id="{7FE5B6C4-4BF1-4384-5C8F-340313AC6B8A}"/>
              </a:ext>
            </a:extLst>
          </p:cNvPr>
          <p:cNvSpPr/>
          <p:nvPr/>
        </p:nvSpPr>
        <p:spPr>
          <a:xfrm>
            <a:off x="672384" y="1956817"/>
            <a:ext cx="16920672" cy="8986898"/>
          </a:xfrm>
          <a:custGeom>
            <a:avLst/>
            <a:gdLst>
              <a:gd name="connsiteX0" fmla="*/ 484280 w 13130892"/>
              <a:gd name="connsiteY0" fmla="*/ 0 h 8086147"/>
              <a:gd name="connsiteX1" fmla="*/ 12646612 w 13130892"/>
              <a:gd name="connsiteY1" fmla="*/ 0 h 8086147"/>
              <a:gd name="connsiteX2" fmla="*/ 13130892 w 13130892"/>
              <a:gd name="connsiteY2" fmla="*/ 484280 h 8086147"/>
              <a:gd name="connsiteX3" fmla="*/ 13130892 w 13130892"/>
              <a:gd name="connsiteY3" fmla="*/ 2046380 h 8086147"/>
              <a:gd name="connsiteX4" fmla="*/ 13130892 w 13130892"/>
              <a:gd name="connsiteY4" fmla="*/ 6039767 h 8086147"/>
              <a:gd name="connsiteX5" fmla="*/ 13130892 w 13130892"/>
              <a:gd name="connsiteY5" fmla="*/ 7601867 h 8086147"/>
              <a:gd name="connsiteX6" fmla="*/ 12646612 w 13130892"/>
              <a:gd name="connsiteY6" fmla="*/ 8086147 h 8086147"/>
              <a:gd name="connsiteX7" fmla="*/ 484280 w 13130892"/>
              <a:gd name="connsiteY7" fmla="*/ 8086147 h 8086147"/>
              <a:gd name="connsiteX8" fmla="*/ 0 w 13130892"/>
              <a:gd name="connsiteY8" fmla="*/ 7601867 h 8086147"/>
              <a:gd name="connsiteX9" fmla="*/ 0 w 13130892"/>
              <a:gd name="connsiteY9" fmla="*/ 6039767 h 8086147"/>
              <a:gd name="connsiteX10" fmla="*/ 0 w 13130892"/>
              <a:gd name="connsiteY10" fmla="*/ 2046380 h 8086147"/>
              <a:gd name="connsiteX11" fmla="*/ 0 w 13130892"/>
              <a:gd name="connsiteY11" fmla="*/ 484280 h 8086147"/>
              <a:gd name="connsiteX12" fmla="*/ 484280 w 13130892"/>
              <a:gd name="connsiteY12" fmla="*/ 0 h 808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0892" h="8086147">
                <a:moveTo>
                  <a:pt x="484280" y="0"/>
                </a:moveTo>
                <a:lnTo>
                  <a:pt x="12646612" y="0"/>
                </a:lnTo>
                <a:cubicBezTo>
                  <a:pt x="12914072" y="0"/>
                  <a:pt x="13130892" y="216820"/>
                  <a:pt x="13130892" y="484280"/>
                </a:cubicBezTo>
                <a:lnTo>
                  <a:pt x="13130892" y="2046380"/>
                </a:lnTo>
                <a:lnTo>
                  <a:pt x="13130892" y="6039767"/>
                </a:lnTo>
                <a:lnTo>
                  <a:pt x="13130892" y="7601867"/>
                </a:lnTo>
                <a:cubicBezTo>
                  <a:pt x="13130892" y="7869327"/>
                  <a:pt x="12914072" y="8086147"/>
                  <a:pt x="12646612" y="8086147"/>
                </a:cubicBezTo>
                <a:lnTo>
                  <a:pt x="484280" y="8086147"/>
                </a:lnTo>
                <a:cubicBezTo>
                  <a:pt x="216820" y="8086147"/>
                  <a:pt x="0" y="7869327"/>
                  <a:pt x="0" y="7601867"/>
                </a:cubicBezTo>
                <a:lnTo>
                  <a:pt x="0" y="6039767"/>
                </a:lnTo>
                <a:lnTo>
                  <a:pt x="0" y="2046380"/>
                </a:lnTo>
                <a:lnTo>
                  <a:pt x="0" y="484280"/>
                </a:lnTo>
                <a:cubicBezTo>
                  <a:pt x="0" y="216820"/>
                  <a:pt x="216820" y="0"/>
                  <a:pt x="484280" y="0"/>
                </a:cubicBezTo>
                <a:close/>
              </a:path>
            </a:pathLst>
          </a:custGeom>
          <a:solidFill>
            <a:schemeClr val="bg2"/>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 name="TextBox 3">
            <a:extLst>
              <a:ext uri="{FF2B5EF4-FFF2-40B4-BE49-F238E27FC236}">
                <a16:creationId xmlns:a16="http://schemas.microsoft.com/office/drawing/2014/main" id="{C7CD5611-E465-3B4B-B0F2-C6A5232DAFB8}"/>
              </a:ext>
            </a:extLst>
          </p:cNvPr>
          <p:cNvSpPr txBox="1"/>
          <p:nvPr/>
        </p:nvSpPr>
        <p:spPr>
          <a:xfrm>
            <a:off x="672384" y="579019"/>
            <a:ext cx="16920672" cy="784830"/>
          </a:xfrm>
          <a:prstGeom prst="rect">
            <a:avLst/>
          </a:prstGeom>
          <a:noFill/>
        </p:spPr>
        <p:txBody>
          <a:bodyPr wrap="square" rtlCol="0">
            <a:spAutoFit/>
          </a:bodyPr>
          <a:lstStyle/>
          <a:p>
            <a:pPr algn="ctr"/>
            <a:r>
              <a:rPr lang="en-US" sz="4500" dirty="0">
                <a:latin typeface="Montserrat ExtraBold" panose="00000900000000000000" pitchFamily="50" charset="0"/>
                <a:ea typeface="Roboto Black" panose="02000000000000000000" pitchFamily="2" charset="0"/>
                <a:cs typeface="Open Sans Light" panose="020B0306030504020204" pitchFamily="34" charset="0"/>
              </a:rPr>
              <a:t>PILLAR ONE: </a:t>
            </a:r>
            <a:r>
              <a:rPr lang="en-US" sz="40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Student Success and Economic Mobility</a:t>
            </a:r>
            <a:endParaRPr lang="ru-RU" sz="4000" dirty="0">
              <a:solidFill>
                <a:schemeClr val="accent1">
                  <a:lumMod val="75000"/>
                </a:schemeClr>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2" name="TextBox 1">
            <a:extLst>
              <a:ext uri="{FF2B5EF4-FFF2-40B4-BE49-F238E27FC236}">
                <a16:creationId xmlns:a16="http://schemas.microsoft.com/office/drawing/2014/main" id="{4B701D81-7CEB-4D17-518C-E4BA65532EF3}"/>
              </a:ext>
            </a:extLst>
          </p:cNvPr>
          <p:cNvSpPr txBox="1"/>
          <p:nvPr/>
        </p:nvSpPr>
        <p:spPr>
          <a:xfrm>
            <a:off x="4989977" y="1353312"/>
            <a:ext cx="8258992" cy="677108"/>
          </a:xfrm>
          <a:prstGeom prst="rect">
            <a:avLst/>
          </a:prstGeom>
          <a:noFill/>
        </p:spPr>
        <p:txBody>
          <a:bodyPr wrap="none" rtlCol="0">
            <a:spAutoFit/>
          </a:bodyPr>
          <a:lstStyle/>
          <a:p>
            <a:pPr algn="ctr"/>
            <a:r>
              <a:rPr lang="en-US" sz="2000" b="1" i="1" kern="100" dirty="0">
                <a:effectLst/>
                <a:latin typeface="Arial" panose="020B0604020202020204" pitchFamily="34" charset="0"/>
                <a:ea typeface="Calibri" panose="020F0502020204030204" pitchFamily="34" charset="0"/>
                <a:cs typeface="Arial" panose="020B0604020202020204" pitchFamily="34" charset="0"/>
              </a:rPr>
              <a:t>STRAGEGIC PRIORITIES</a:t>
            </a:r>
          </a:p>
          <a:p>
            <a:endParaRPr lang="en-US" dirty="0"/>
          </a:p>
        </p:txBody>
      </p:sp>
      <p:sp>
        <p:nvSpPr>
          <p:cNvPr id="3" name="TextBox 2">
            <a:extLst>
              <a:ext uri="{FF2B5EF4-FFF2-40B4-BE49-F238E27FC236}">
                <a16:creationId xmlns:a16="http://schemas.microsoft.com/office/drawing/2014/main" id="{0812C23B-F93D-3D87-2C23-210954CB7EC5}"/>
              </a:ext>
            </a:extLst>
          </p:cNvPr>
          <p:cNvSpPr txBox="1"/>
          <p:nvPr/>
        </p:nvSpPr>
        <p:spPr>
          <a:xfrm>
            <a:off x="1097280" y="2359444"/>
            <a:ext cx="15910560" cy="7191008"/>
          </a:xfrm>
          <a:prstGeom prst="rect">
            <a:avLst/>
          </a:prstGeom>
          <a:noFill/>
        </p:spPr>
        <p:txBody>
          <a:bodyPr wrap="square" rtlCol="0">
            <a:spAutoFit/>
          </a:bodyPr>
          <a:lstStyle/>
          <a:p>
            <a:pPr marL="342900" marR="0" lvl="0" indent="-342900">
              <a:lnSpc>
                <a:spcPct val="107000"/>
              </a:lnSpc>
              <a:buFont typeface="Symbol" pitchFamily="2" charset="2"/>
              <a:buChar char=""/>
            </a:pPr>
            <a:r>
              <a:rPr lang="en-US" sz="2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Increase enrollment annually</a:t>
            </a:r>
            <a:r>
              <a:rPr lang="en-US" sz="24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Increasing enrollment remains both a priority and a challenge in Colorado and nationally. Despite the challenges, we know our economy demands it and the stability of our budget requires it.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0517" lvl="1" indent="-342900">
              <a:lnSpc>
                <a:spcPct val="107000"/>
              </a:lnSpc>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Increase enrollment to 1500 FTE by 2030.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pPr>
            <a:r>
              <a:rPr lang="en-US" sz="2400" kern="100" dirty="0">
                <a:effectLst/>
                <a:latin typeface="Aptos" panose="020B0004020202020204" pitchFamily="34"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Symbol" pitchFamily="2" charset="2"/>
              <a:buChar char=""/>
            </a:pPr>
            <a:r>
              <a:rPr lang="en-US" sz="2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Increase completion</a:t>
            </a:r>
            <a:r>
              <a:rPr lang="en-US" sz="24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Earning a credential signifies a level of knowledge and expertise that will open doors to better career opportunities. Conversely, too many of our students do not complete and are thereby left with “some college, no degree,” limiting their future opportunities.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0517" lvl="1" indent="-342900">
              <a:lnSpc>
                <a:spcPct val="107000"/>
              </a:lnSpc>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Increase the graduation rate to 60% by 2030.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pPr>
            <a:r>
              <a:rPr lang="en-US" sz="2400" kern="100" dirty="0">
                <a:effectLst/>
                <a:latin typeface="Aptos" panose="020B0004020202020204" pitchFamily="34"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Symbol" pitchFamily="2" charset="2"/>
              <a:buChar char=""/>
            </a:pPr>
            <a:r>
              <a:rPr lang="en-US" sz="2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Increase successful transfer to four-year institutions</a:t>
            </a:r>
            <a:r>
              <a:rPr lang="en-US" sz="2400"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Surveys suggest that up to 80% of community college students plan to earn a Bachelor’s degree. Transfer to a four-year institution can lead to stronger student outcomes and increased employability.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Aft>
                <a:spcPts val="800"/>
              </a:spcAft>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Increase the number of successful transfers to 275 by 2030.</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796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D294B-A012-0DF2-9932-507B6D9069C0}"/>
            </a:ext>
          </a:extLst>
        </p:cNvPr>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7A88D4AD-131A-CF44-1323-15518AE357E5}"/>
              </a:ext>
            </a:extLst>
          </p:cNvPr>
          <p:cNvSpPr/>
          <p:nvPr/>
        </p:nvSpPr>
        <p:spPr>
          <a:xfrm>
            <a:off x="2104571" y="3962400"/>
            <a:ext cx="14078858" cy="6326188"/>
          </a:xfrm>
          <a:custGeom>
            <a:avLst/>
            <a:gdLst>
              <a:gd name="connsiteX0" fmla="*/ 465070 w 14627941"/>
              <a:gd name="connsiteY0" fmla="*/ 0 h 6326188"/>
              <a:gd name="connsiteX1" fmla="*/ 14162871 w 14627941"/>
              <a:gd name="connsiteY1" fmla="*/ 0 h 6326188"/>
              <a:gd name="connsiteX2" fmla="*/ 14627941 w 14627941"/>
              <a:gd name="connsiteY2" fmla="*/ 465070 h 6326188"/>
              <a:gd name="connsiteX3" fmla="*/ 14627941 w 14627941"/>
              <a:gd name="connsiteY3" fmla="*/ 6326188 h 6326188"/>
              <a:gd name="connsiteX4" fmla="*/ 0 w 14627941"/>
              <a:gd name="connsiteY4" fmla="*/ 6326188 h 6326188"/>
              <a:gd name="connsiteX5" fmla="*/ 0 w 14627941"/>
              <a:gd name="connsiteY5" fmla="*/ 465070 h 6326188"/>
              <a:gd name="connsiteX6" fmla="*/ 465070 w 14627941"/>
              <a:gd name="connsiteY6" fmla="*/ 0 h 632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7941" h="6326188">
                <a:moveTo>
                  <a:pt x="465070" y="0"/>
                </a:moveTo>
                <a:lnTo>
                  <a:pt x="14162871" y="0"/>
                </a:lnTo>
                <a:cubicBezTo>
                  <a:pt x="14419722" y="0"/>
                  <a:pt x="14627941" y="208219"/>
                  <a:pt x="14627941" y="465070"/>
                </a:cubicBezTo>
                <a:lnTo>
                  <a:pt x="14627941" y="6326188"/>
                </a:lnTo>
                <a:lnTo>
                  <a:pt x="0" y="6326188"/>
                </a:lnTo>
                <a:lnTo>
                  <a:pt x="0" y="465070"/>
                </a:lnTo>
                <a:cubicBezTo>
                  <a:pt x="0" y="208219"/>
                  <a:pt x="208219" y="0"/>
                  <a:pt x="465070" y="0"/>
                </a:cubicBezTo>
                <a:close/>
              </a:path>
            </a:pathLst>
          </a:custGeom>
          <a:solidFill>
            <a:schemeClr val="bg2">
              <a:alpha val="50000"/>
            </a:schemeClr>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Полилиния: фигура 9">
            <a:extLst>
              <a:ext uri="{FF2B5EF4-FFF2-40B4-BE49-F238E27FC236}">
                <a16:creationId xmlns:a16="http://schemas.microsoft.com/office/drawing/2014/main" id="{41463E7C-8804-A16C-A6AA-EBE4DE010CE0}"/>
              </a:ext>
            </a:extLst>
          </p:cNvPr>
          <p:cNvSpPr/>
          <p:nvPr/>
        </p:nvSpPr>
        <p:spPr>
          <a:xfrm>
            <a:off x="672384" y="1956817"/>
            <a:ext cx="16920672" cy="8986898"/>
          </a:xfrm>
          <a:custGeom>
            <a:avLst/>
            <a:gdLst>
              <a:gd name="connsiteX0" fmla="*/ 484280 w 13130892"/>
              <a:gd name="connsiteY0" fmla="*/ 0 h 8086147"/>
              <a:gd name="connsiteX1" fmla="*/ 12646612 w 13130892"/>
              <a:gd name="connsiteY1" fmla="*/ 0 h 8086147"/>
              <a:gd name="connsiteX2" fmla="*/ 13130892 w 13130892"/>
              <a:gd name="connsiteY2" fmla="*/ 484280 h 8086147"/>
              <a:gd name="connsiteX3" fmla="*/ 13130892 w 13130892"/>
              <a:gd name="connsiteY3" fmla="*/ 2046380 h 8086147"/>
              <a:gd name="connsiteX4" fmla="*/ 13130892 w 13130892"/>
              <a:gd name="connsiteY4" fmla="*/ 6039767 h 8086147"/>
              <a:gd name="connsiteX5" fmla="*/ 13130892 w 13130892"/>
              <a:gd name="connsiteY5" fmla="*/ 7601867 h 8086147"/>
              <a:gd name="connsiteX6" fmla="*/ 12646612 w 13130892"/>
              <a:gd name="connsiteY6" fmla="*/ 8086147 h 8086147"/>
              <a:gd name="connsiteX7" fmla="*/ 484280 w 13130892"/>
              <a:gd name="connsiteY7" fmla="*/ 8086147 h 8086147"/>
              <a:gd name="connsiteX8" fmla="*/ 0 w 13130892"/>
              <a:gd name="connsiteY8" fmla="*/ 7601867 h 8086147"/>
              <a:gd name="connsiteX9" fmla="*/ 0 w 13130892"/>
              <a:gd name="connsiteY9" fmla="*/ 6039767 h 8086147"/>
              <a:gd name="connsiteX10" fmla="*/ 0 w 13130892"/>
              <a:gd name="connsiteY10" fmla="*/ 2046380 h 8086147"/>
              <a:gd name="connsiteX11" fmla="*/ 0 w 13130892"/>
              <a:gd name="connsiteY11" fmla="*/ 484280 h 8086147"/>
              <a:gd name="connsiteX12" fmla="*/ 484280 w 13130892"/>
              <a:gd name="connsiteY12" fmla="*/ 0 h 808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0892" h="8086147">
                <a:moveTo>
                  <a:pt x="484280" y="0"/>
                </a:moveTo>
                <a:lnTo>
                  <a:pt x="12646612" y="0"/>
                </a:lnTo>
                <a:cubicBezTo>
                  <a:pt x="12914072" y="0"/>
                  <a:pt x="13130892" y="216820"/>
                  <a:pt x="13130892" y="484280"/>
                </a:cubicBezTo>
                <a:lnTo>
                  <a:pt x="13130892" y="2046380"/>
                </a:lnTo>
                <a:lnTo>
                  <a:pt x="13130892" y="6039767"/>
                </a:lnTo>
                <a:lnTo>
                  <a:pt x="13130892" y="7601867"/>
                </a:lnTo>
                <a:cubicBezTo>
                  <a:pt x="13130892" y="7869327"/>
                  <a:pt x="12914072" y="8086147"/>
                  <a:pt x="12646612" y="8086147"/>
                </a:cubicBezTo>
                <a:lnTo>
                  <a:pt x="484280" y="8086147"/>
                </a:lnTo>
                <a:cubicBezTo>
                  <a:pt x="216820" y="8086147"/>
                  <a:pt x="0" y="7869327"/>
                  <a:pt x="0" y="7601867"/>
                </a:cubicBezTo>
                <a:lnTo>
                  <a:pt x="0" y="6039767"/>
                </a:lnTo>
                <a:lnTo>
                  <a:pt x="0" y="2046380"/>
                </a:lnTo>
                <a:lnTo>
                  <a:pt x="0" y="484280"/>
                </a:lnTo>
                <a:cubicBezTo>
                  <a:pt x="0" y="216820"/>
                  <a:pt x="216820" y="0"/>
                  <a:pt x="484280" y="0"/>
                </a:cubicBezTo>
                <a:close/>
              </a:path>
            </a:pathLst>
          </a:custGeom>
          <a:solidFill>
            <a:schemeClr val="bg2"/>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 name="TextBox 3">
            <a:extLst>
              <a:ext uri="{FF2B5EF4-FFF2-40B4-BE49-F238E27FC236}">
                <a16:creationId xmlns:a16="http://schemas.microsoft.com/office/drawing/2014/main" id="{B70C9F51-24C6-E5CC-DE85-602AD7F3F3B1}"/>
              </a:ext>
            </a:extLst>
          </p:cNvPr>
          <p:cNvSpPr txBox="1"/>
          <p:nvPr/>
        </p:nvSpPr>
        <p:spPr>
          <a:xfrm>
            <a:off x="672384" y="579019"/>
            <a:ext cx="16920672" cy="784830"/>
          </a:xfrm>
          <a:prstGeom prst="rect">
            <a:avLst/>
          </a:prstGeom>
          <a:noFill/>
        </p:spPr>
        <p:txBody>
          <a:bodyPr wrap="square" rtlCol="0">
            <a:spAutoFit/>
          </a:bodyPr>
          <a:lstStyle/>
          <a:p>
            <a:pPr algn="ctr"/>
            <a:r>
              <a:rPr lang="en-US" sz="4500" dirty="0">
                <a:latin typeface="Montserrat ExtraBold" panose="00000900000000000000" pitchFamily="50" charset="0"/>
                <a:ea typeface="Roboto Black" panose="02000000000000000000" pitchFamily="2" charset="0"/>
                <a:cs typeface="Open Sans Light" panose="020B0306030504020204" pitchFamily="34" charset="0"/>
              </a:rPr>
              <a:t>PILLAR ONE: </a:t>
            </a:r>
            <a:r>
              <a:rPr lang="en-US" sz="40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Student Success and Economic Mobility</a:t>
            </a:r>
            <a:endParaRPr lang="ru-RU" sz="4000" dirty="0">
              <a:solidFill>
                <a:schemeClr val="accent1">
                  <a:lumMod val="75000"/>
                </a:schemeClr>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2" name="TextBox 1">
            <a:extLst>
              <a:ext uri="{FF2B5EF4-FFF2-40B4-BE49-F238E27FC236}">
                <a16:creationId xmlns:a16="http://schemas.microsoft.com/office/drawing/2014/main" id="{608F91FC-5279-D740-570F-D60C763CB021}"/>
              </a:ext>
            </a:extLst>
          </p:cNvPr>
          <p:cNvSpPr txBox="1"/>
          <p:nvPr/>
        </p:nvSpPr>
        <p:spPr>
          <a:xfrm>
            <a:off x="6995335" y="1353312"/>
            <a:ext cx="4248279" cy="738664"/>
          </a:xfrm>
          <a:prstGeom prst="rect">
            <a:avLst/>
          </a:prstGeom>
          <a:noFill/>
        </p:spPr>
        <p:txBody>
          <a:bodyPr wrap="none" rtlCol="0">
            <a:spAutoFit/>
          </a:bodyPr>
          <a:lstStyle/>
          <a:p>
            <a:pPr algn="ctr"/>
            <a:r>
              <a:rPr lang="en-US" sz="2400" b="1" i="1" kern="100" dirty="0">
                <a:effectLst/>
                <a:latin typeface="Arial" panose="020B0604020202020204" pitchFamily="34" charset="0"/>
                <a:ea typeface="Calibri" panose="020F0502020204030204" pitchFamily="34" charset="0"/>
                <a:cs typeface="Arial" panose="020B0604020202020204" pitchFamily="34" charset="0"/>
              </a:rPr>
              <a:t>STRAGEGIC PRIORITIES</a:t>
            </a:r>
          </a:p>
          <a:p>
            <a:endParaRPr lang="en-US" dirty="0"/>
          </a:p>
        </p:txBody>
      </p:sp>
      <p:sp>
        <p:nvSpPr>
          <p:cNvPr id="3" name="TextBox 2">
            <a:extLst>
              <a:ext uri="{FF2B5EF4-FFF2-40B4-BE49-F238E27FC236}">
                <a16:creationId xmlns:a16="http://schemas.microsoft.com/office/drawing/2014/main" id="{8AC5A1DA-6AED-243C-210C-EB869B08D96D}"/>
              </a:ext>
            </a:extLst>
          </p:cNvPr>
          <p:cNvSpPr txBox="1"/>
          <p:nvPr/>
        </p:nvSpPr>
        <p:spPr>
          <a:xfrm>
            <a:off x="1097280" y="2286292"/>
            <a:ext cx="15910560" cy="7947881"/>
          </a:xfrm>
          <a:prstGeom prst="rect">
            <a:avLst/>
          </a:prstGeom>
          <a:noFill/>
        </p:spPr>
        <p:txBody>
          <a:bodyPr wrap="square" rtlCol="0">
            <a:spAutoFit/>
          </a:bodyPr>
          <a:lstStyle/>
          <a:p>
            <a:pPr marL="342900" marR="0" lvl="0" indent="-342900">
              <a:lnSpc>
                <a:spcPct val="107000"/>
              </a:lnSpc>
              <a:buFont typeface="Symbol" pitchFamily="2" charset="2"/>
              <a:buChar char=""/>
            </a:pPr>
            <a:r>
              <a:rPr lang="en-US" sz="2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Erase equity gaps:</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With 30 years designated as a Hispanic Serving Institution, Trinidad State College takes pride in its efforts to improve equitable student outcomes. But with retention, completion, and other measures showing gaps between white students and students of color, work remains to be done.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0517" lvl="1" indent="-342900">
              <a:lnSpc>
                <a:spcPct val="107000"/>
              </a:lnSpc>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Shrink the equity gap to zero (retention, graduation, and transfer rates for students of color compared to non-students of color).</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pPr>
            <a:r>
              <a:rPr lang="en-US" sz="800" kern="100" dirty="0">
                <a:effectLst/>
                <a:latin typeface="Aptos" panose="020B0004020202020204" pitchFamily="34" charset="0"/>
                <a:ea typeface="Calibri" panose="020F0502020204030204" pitchFamily="34" charset="0"/>
                <a:cs typeface="Times New Roman" panose="02020603050405020304" pitchFamily="18" charset="0"/>
              </a:rPr>
              <a:t> </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Symbol" pitchFamily="2" charset="2"/>
              <a:buChar char=""/>
            </a:pPr>
            <a:r>
              <a:rPr lang="en-US" sz="2400" b="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Increase return on investment for students:</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For students’ investments to pay off, they should be better off financially for having chosen to invest in a higher education credential. Because increased earnings and career advancement can take years to materialize, our focus is on factors that the College can control and assess that contribute to such long-term benefits. Programs of study should lead to a job or career that pays a living wage or a career that is in high demand in the community. Work-based learning opportunities, including internships, clinical rotations, and other interactions with employers can contribute to career success and increase a student’s chances of successfully transitioning into the workplace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0517" lvl="1" indent="-342900">
              <a:lnSpc>
                <a:spcPct val="107000"/>
              </a:lnSpc>
              <a:spcAft>
                <a:spcPts val="800"/>
              </a:spcAft>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br>
              <a:rPr lang="en-US" sz="2400" kern="100" dirty="0">
                <a:effectLst/>
                <a:latin typeface="Aptos" panose="020B0004020202020204" pitchFamily="34" charset="0"/>
                <a:ea typeface="Calibri" panose="020F0502020204030204" pitchFamily="34" charset="0"/>
                <a:cs typeface="Times New Roman" panose="02020603050405020304" pitchFamily="18" charset="0"/>
              </a:rPr>
            </a:br>
            <a:r>
              <a:rPr lang="en-US" sz="2400" kern="100" dirty="0">
                <a:effectLst/>
                <a:latin typeface="Aptos" panose="020B0004020202020204" pitchFamily="34" charset="0"/>
                <a:ea typeface="Calibri" panose="020F0502020204030204" pitchFamily="34" charset="0"/>
                <a:cs typeface="Times New Roman" panose="02020603050405020304" pitchFamily="18" charset="0"/>
              </a:rPr>
              <a:t>Increase the percentage of programs and students in programs that are high-demand and/or lead to a living wage.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0517" lvl="1" indent="-342900">
              <a:lnSpc>
                <a:spcPct val="107000"/>
              </a:lnSpc>
              <a:spcAft>
                <a:spcPts val="800"/>
              </a:spcAft>
              <a:buClr>
                <a:srgbClr val="ED7D31"/>
              </a:buClr>
              <a:buFont typeface="Wingdings" pitchFamily="2" charset="2"/>
              <a:buChar char=""/>
            </a:pPr>
            <a:r>
              <a:rPr lang="en-US" sz="2400" b="1" i="1" kern="100"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How we will measure success:</a:t>
            </a:r>
            <a:r>
              <a:rPr lang="en-US" sz="2400" i="1" dirty="0">
                <a:solidFill>
                  <a:schemeClr val="accent1"/>
                </a:solidFill>
                <a:effectLst/>
                <a:latin typeface="Aptos" panose="020B0004020202020204" pitchFamily="34" charset="0"/>
                <a:ea typeface="Calibri" panose="020F0502020204030204" pitchFamily="34" charset="0"/>
                <a:cs typeface="Times New Roman" panose="02020603050405020304" pitchFamily="18" charset="0"/>
              </a:rPr>
              <a:t> </a:t>
            </a:r>
            <a:br>
              <a:rPr lang="en-US" sz="2400" dirty="0">
                <a:effectLst/>
                <a:latin typeface="Aptos" panose="020B0004020202020204" pitchFamily="34" charset="0"/>
                <a:ea typeface="Calibri" panose="020F0502020204030204" pitchFamily="34" charset="0"/>
                <a:cs typeface="Times New Roman" panose="02020603050405020304" pitchFamily="18" charset="0"/>
              </a:rPr>
            </a:br>
            <a:r>
              <a:rPr lang="en-US" sz="2400" dirty="0">
                <a:effectLst/>
                <a:latin typeface="Aptos" panose="020B0004020202020204" pitchFamily="34" charset="0"/>
                <a:ea typeface="Calibri" panose="020F0502020204030204" pitchFamily="34" charset="0"/>
                <a:cs typeface="Times New Roman" panose="02020603050405020304" pitchFamily="18" charset="0"/>
              </a:rPr>
              <a:t>Offer at least one work-based learning experience within each program-of-study by 2030.</a:t>
            </a:r>
            <a:r>
              <a:rPr lang="en-US" sz="2400" dirty="0">
                <a:effectLst/>
              </a:rPr>
              <a:t> </a:t>
            </a:r>
            <a:endParaRPr lang="en-US" sz="2400" dirty="0"/>
          </a:p>
        </p:txBody>
      </p:sp>
    </p:spTree>
    <p:extLst>
      <p:ext uri="{BB962C8B-B14F-4D97-AF65-F5344CB8AC3E}">
        <p14:creationId xmlns:p14="http://schemas.microsoft.com/office/powerpoint/2010/main" val="254521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0282E-1E4F-F741-50D5-1F916829E3D7}"/>
            </a:ext>
          </a:extLst>
        </p:cNvPr>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F97F9700-907A-722C-F1C9-5610739EA007}"/>
              </a:ext>
            </a:extLst>
          </p:cNvPr>
          <p:cNvSpPr/>
          <p:nvPr/>
        </p:nvSpPr>
        <p:spPr>
          <a:xfrm>
            <a:off x="2104571" y="3962400"/>
            <a:ext cx="14078858" cy="6326188"/>
          </a:xfrm>
          <a:custGeom>
            <a:avLst/>
            <a:gdLst>
              <a:gd name="connsiteX0" fmla="*/ 465070 w 14627941"/>
              <a:gd name="connsiteY0" fmla="*/ 0 h 6326188"/>
              <a:gd name="connsiteX1" fmla="*/ 14162871 w 14627941"/>
              <a:gd name="connsiteY1" fmla="*/ 0 h 6326188"/>
              <a:gd name="connsiteX2" fmla="*/ 14627941 w 14627941"/>
              <a:gd name="connsiteY2" fmla="*/ 465070 h 6326188"/>
              <a:gd name="connsiteX3" fmla="*/ 14627941 w 14627941"/>
              <a:gd name="connsiteY3" fmla="*/ 6326188 h 6326188"/>
              <a:gd name="connsiteX4" fmla="*/ 0 w 14627941"/>
              <a:gd name="connsiteY4" fmla="*/ 6326188 h 6326188"/>
              <a:gd name="connsiteX5" fmla="*/ 0 w 14627941"/>
              <a:gd name="connsiteY5" fmla="*/ 465070 h 6326188"/>
              <a:gd name="connsiteX6" fmla="*/ 465070 w 14627941"/>
              <a:gd name="connsiteY6" fmla="*/ 0 h 632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27941" h="6326188">
                <a:moveTo>
                  <a:pt x="465070" y="0"/>
                </a:moveTo>
                <a:lnTo>
                  <a:pt x="14162871" y="0"/>
                </a:lnTo>
                <a:cubicBezTo>
                  <a:pt x="14419722" y="0"/>
                  <a:pt x="14627941" y="208219"/>
                  <a:pt x="14627941" y="465070"/>
                </a:cubicBezTo>
                <a:lnTo>
                  <a:pt x="14627941" y="6326188"/>
                </a:lnTo>
                <a:lnTo>
                  <a:pt x="0" y="6326188"/>
                </a:lnTo>
                <a:lnTo>
                  <a:pt x="0" y="465070"/>
                </a:lnTo>
                <a:cubicBezTo>
                  <a:pt x="0" y="208219"/>
                  <a:pt x="208219" y="0"/>
                  <a:pt x="465070" y="0"/>
                </a:cubicBezTo>
                <a:close/>
              </a:path>
            </a:pathLst>
          </a:custGeom>
          <a:solidFill>
            <a:schemeClr val="bg2">
              <a:alpha val="50000"/>
            </a:schemeClr>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10" name="Полилиния: фигура 9">
            <a:extLst>
              <a:ext uri="{FF2B5EF4-FFF2-40B4-BE49-F238E27FC236}">
                <a16:creationId xmlns:a16="http://schemas.microsoft.com/office/drawing/2014/main" id="{C45AC8C7-1829-145F-53FA-032E71B415ED}"/>
              </a:ext>
            </a:extLst>
          </p:cNvPr>
          <p:cNvSpPr/>
          <p:nvPr/>
        </p:nvSpPr>
        <p:spPr>
          <a:xfrm>
            <a:off x="672384" y="1956817"/>
            <a:ext cx="16920672" cy="8986898"/>
          </a:xfrm>
          <a:custGeom>
            <a:avLst/>
            <a:gdLst>
              <a:gd name="connsiteX0" fmla="*/ 484280 w 13130892"/>
              <a:gd name="connsiteY0" fmla="*/ 0 h 8086147"/>
              <a:gd name="connsiteX1" fmla="*/ 12646612 w 13130892"/>
              <a:gd name="connsiteY1" fmla="*/ 0 h 8086147"/>
              <a:gd name="connsiteX2" fmla="*/ 13130892 w 13130892"/>
              <a:gd name="connsiteY2" fmla="*/ 484280 h 8086147"/>
              <a:gd name="connsiteX3" fmla="*/ 13130892 w 13130892"/>
              <a:gd name="connsiteY3" fmla="*/ 2046380 h 8086147"/>
              <a:gd name="connsiteX4" fmla="*/ 13130892 w 13130892"/>
              <a:gd name="connsiteY4" fmla="*/ 6039767 h 8086147"/>
              <a:gd name="connsiteX5" fmla="*/ 13130892 w 13130892"/>
              <a:gd name="connsiteY5" fmla="*/ 7601867 h 8086147"/>
              <a:gd name="connsiteX6" fmla="*/ 12646612 w 13130892"/>
              <a:gd name="connsiteY6" fmla="*/ 8086147 h 8086147"/>
              <a:gd name="connsiteX7" fmla="*/ 484280 w 13130892"/>
              <a:gd name="connsiteY7" fmla="*/ 8086147 h 8086147"/>
              <a:gd name="connsiteX8" fmla="*/ 0 w 13130892"/>
              <a:gd name="connsiteY8" fmla="*/ 7601867 h 8086147"/>
              <a:gd name="connsiteX9" fmla="*/ 0 w 13130892"/>
              <a:gd name="connsiteY9" fmla="*/ 6039767 h 8086147"/>
              <a:gd name="connsiteX10" fmla="*/ 0 w 13130892"/>
              <a:gd name="connsiteY10" fmla="*/ 2046380 h 8086147"/>
              <a:gd name="connsiteX11" fmla="*/ 0 w 13130892"/>
              <a:gd name="connsiteY11" fmla="*/ 484280 h 8086147"/>
              <a:gd name="connsiteX12" fmla="*/ 484280 w 13130892"/>
              <a:gd name="connsiteY12" fmla="*/ 0 h 808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30892" h="8086147">
                <a:moveTo>
                  <a:pt x="484280" y="0"/>
                </a:moveTo>
                <a:lnTo>
                  <a:pt x="12646612" y="0"/>
                </a:lnTo>
                <a:cubicBezTo>
                  <a:pt x="12914072" y="0"/>
                  <a:pt x="13130892" y="216820"/>
                  <a:pt x="13130892" y="484280"/>
                </a:cubicBezTo>
                <a:lnTo>
                  <a:pt x="13130892" y="2046380"/>
                </a:lnTo>
                <a:lnTo>
                  <a:pt x="13130892" y="6039767"/>
                </a:lnTo>
                <a:lnTo>
                  <a:pt x="13130892" y="7601867"/>
                </a:lnTo>
                <a:cubicBezTo>
                  <a:pt x="13130892" y="7869327"/>
                  <a:pt x="12914072" y="8086147"/>
                  <a:pt x="12646612" y="8086147"/>
                </a:cubicBezTo>
                <a:lnTo>
                  <a:pt x="484280" y="8086147"/>
                </a:lnTo>
                <a:cubicBezTo>
                  <a:pt x="216820" y="8086147"/>
                  <a:pt x="0" y="7869327"/>
                  <a:pt x="0" y="7601867"/>
                </a:cubicBezTo>
                <a:lnTo>
                  <a:pt x="0" y="6039767"/>
                </a:lnTo>
                <a:lnTo>
                  <a:pt x="0" y="2046380"/>
                </a:lnTo>
                <a:lnTo>
                  <a:pt x="0" y="484280"/>
                </a:lnTo>
                <a:cubicBezTo>
                  <a:pt x="0" y="216820"/>
                  <a:pt x="216820" y="0"/>
                  <a:pt x="484280" y="0"/>
                </a:cubicBezTo>
                <a:close/>
              </a:path>
            </a:pathLst>
          </a:custGeom>
          <a:solidFill>
            <a:schemeClr val="bg2"/>
          </a:solidFill>
          <a:ln>
            <a:noFill/>
          </a:ln>
          <a:effectLst>
            <a:outerShdw blurRad="596900" sx="98000" sy="98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 name="TextBox 3">
            <a:extLst>
              <a:ext uri="{FF2B5EF4-FFF2-40B4-BE49-F238E27FC236}">
                <a16:creationId xmlns:a16="http://schemas.microsoft.com/office/drawing/2014/main" id="{BD23CBED-517D-7462-9A8A-BBA5C09896F7}"/>
              </a:ext>
            </a:extLst>
          </p:cNvPr>
          <p:cNvSpPr txBox="1"/>
          <p:nvPr/>
        </p:nvSpPr>
        <p:spPr>
          <a:xfrm>
            <a:off x="672384" y="579019"/>
            <a:ext cx="16920672" cy="784830"/>
          </a:xfrm>
          <a:prstGeom prst="rect">
            <a:avLst/>
          </a:prstGeom>
          <a:noFill/>
        </p:spPr>
        <p:txBody>
          <a:bodyPr wrap="square" rtlCol="0">
            <a:spAutoFit/>
          </a:bodyPr>
          <a:lstStyle/>
          <a:p>
            <a:pPr algn="ctr"/>
            <a:r>
              <a:rPr lang="en-US" sz="4500" dirty="0">
                <a:latin typeface="Montserrat ExtraBold" panose="00000900000000000000" pitchFamily="50" charset="0"/>
                <a:ea typeface="Roboto Black" panose="02000000000000000000" pitchFamily="2" charset="0"/>
                <a:cs typeface="Open Sans Light" panose="020B0306030504020204" pitchFamily="34" charset="0"/>
              </a:rPr>
              <a:t>PILLAR TWO: </a:t>
            </a:r>
            <a:r>
              <a:rPr lang="en-US" sz="4000" dirty="0">
                <a:solidFill>
                  <a:schemeClr val="accent1">
                    <a:lumMod val="75000"/>
                  </a:schemeClr>
                </a:solidFill>
                <a:latin typeface="Montserrat ExtraBold" panose="00000900000000000000" pitchFamily="50" charset="0"/>
                <a:ea typeface="Roboto Black" panose="02000000000000000000" pitchFamily="2" charset="0"/>
                <a:cs typeface="Open Sans Light" panose="020B0306030504020204" pitchFamily="34" charset="0"/>
              </a:rPr>
              <a:t>Valuing our Employees</a:t>
            </a:r>
            <a:endParaRPr lang="ru-RU" sz="4000" dirty="0">
              <a:solidFill>
                <a:schemeClr val="accent1">
                  <a:lumMod val="75000"/>
                </a:schemeClr>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2" name="TextBox 1">
            <a:extLst>
              <a:ext uri="{FF2B5EF4-FFF2-40B4-BE49-F238E27FC236}">
                <a16:creationId xmlns:a16="http://schemas.microsoft.com/office/drawing/2014/main" id="{A70E8E1D-B862-8D5E-3D2D-FA512E5A2908}"/>
              </a:ext>
            </a:extLst>
          </p:cNvPr>
          <p:cNvSpPr txBox="1"/>
          <p:nvPr/>
        </p:nvSpPr>
        <p:spPr>
          <a:xfrm>
            <a:off x="2045069" y="1353312"/>
            <a:ext cx="14148810" cy="677108"/>
          </a:xfrm>
          <a:prstGeom prst="rect">
            <a:avLst/>
          </a:prstGeom>
          <a:noFill/>
        </p:spPr>
        <p:txBody>
          <a:bodyPr wrap="none" rtlCol="0">
            <a:spAutoFit/>
          </a:bodyPr>
          <a:lstStyle/>
          <a:p>
            <a:pPr algn="ctr"/>
            <a:r>
              <a:rPr lang="en-US" sz="2000" b="1" i="1" kern="100" dirty="0">
                <a:effectLst/>
                <a:latin typeface="Arial" panose="020B0604020202020204" pitchFamily="34" charset="0"/>
                <a:ea typeface="Calibri" panose="020F0502020204030204" pitchFamily="34" charset="0"/>
                <a:cs typeface="Arial" panose="020B0604020202020204" pitchFamily="34" charset="0"/>
              </a:rPr>
              <a:t>Trinidad State College will foster a healthy professional environment to attract and retain the best faculty and staff.</a:t>
            </a:r>
          </a:p>
          <a:p>
            <a:endParaRPr lang="en-US" dirty="0"/>
          </a:p>
        </p:txBody>
      </p:sp>
      <p:sp>
        <p:nvSpPr>
          <p:cNvPr id="3" name="TextBox 2">
            <a:extLst>
              <a:ext uri="{FF2B5EF4-FFF2-40B4-BE49-F238E27FC236}">
                <a16:creationId xmlns:a16="http://schemas.microsoft.com/office/drawing/2014/main" id="{5C2D3056-ABED-3C69-8CA4-1D9E02CDC22C}"/>
              </a:ext>
            </a:extLst>
          </p:cNvPr>
          <p:cNvSpPr txBox="1"/>
          <p:nvPr/>
        </p:nvSpPr>
        <p:spPr>
          <a:xfrm>
            <a:off x="1221264" y="2421436"/>
            <a:ext cx="15910560" cy="5693866"/>
          </a:xfrm>
          <a:prstGeom prst="rect">
            <a:avLst/>
          </a:prstGeom>
          <a:noFill/>
        </p:spPr>
        <p:txBody>
          <a:bodyPr wrap="square" rtlCol="0">
            <a:spAutoFit/>
          </a:bodyPr>
          <a:lstStyle/>
          <a:p>
            <a:pPr defTabSz="360000"/>
            <a:r>
              <a:rPr lang="en-US" sz="2800" b="1" dirty="0">
                <a:solidFill>
                  <a:schemeClr val="accent1">
                    <a:lumMod val="75000"/>
                  </a:schemeClr>
                </a:solidFill>
                <a:latin typeface="Arial Black" panose="020B0604020202020204" pitchFamily="34" charset="0"/>
                <a:ea typeface="Open Sans Light" panose="020B0306030504020204" pitchFamily="34" charset="0"/>
                <a:cs typeface="Arial Black" panose="020B0604020202020204" pitchFamily="34" charset="0"/>
              </a:rPr>
              <a:t>Why this matters:</a:t>
            </a:r>
            <a:b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br>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The College’s success in carrying out its mission depends on faculty and staff. </a:t>
            </a: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They are the backbone of the College’s work and provide the essential support </a:t>
            </a: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and infrastructure that enable students to thrive. Investing in our faculty and </a:t>
            </a: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staff promotes a more motivated, productive, and committed workforce that </a:t>
            </a: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directly impacts the quality of education and services provided to students.</a:t>
            </a:r>
          </a:p>
          <a:p>
            <a:pPr defTabSz="360000"/>
            <a:endPar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Our strategic priorities in this area focus on a professional environment that </a:t>
            </a: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attracts and retains high-quality faculty and staff. Trinidad State College knows </a:t>
            </a: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that salary and benefits are vitally important to employees. We further understand </a:t>
            </a: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that job satisfaction is tied to other factors, including but not limited to the opportunity </a:t>
            </a: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to gain new knowledge and skills, the sense of being valued and appreciated, and the </a:t>
            </a:r>
          </a:p>
          <a:p>
            <a:pPr defTabSz="360000"/>
            <a:r>
              <a:rPr lang="en-US" sz="280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rPr>
              <a:t>opportunity to innovate and advance professionally.</a:t>
            </a:r>
            <a:endParaRPr lang="ru-RU" sz="2800" spc="-150" dirty="0">
              <a:solidFill>
                <a:schemeClr val="accent1">
                  <a:lumMod val="75000"/>
                </a:schemeClr>
              </a:solidFill>
              <a:latin typeface="Arial Narrow" panose="020B0604020202020204" pitchFamily="34" charset="0"/>
              <a:ea typeface="Open Sans Light" panose="020B0306030504020204" pitchFamily="34" charset="0"/>
              <a:cs typeface="Arial Narrow" panose="020B0604020202020204" pitchFamily="34" charset="0"/>
            </a:endParaRPr>
          </a:p>
        </p:txBody>
      </p:sp>
      <p:pic>
        <p:nvPicPr>
          <p:cNvPr id="5" name="Picture 4">
            <a:extLst>
              <a:ext uri="{FF2B5EF4-FFF2-40B4-BE49-F238E27FC236}">
                <a16:creationId xmlns:a16="http://schemas.microsoft.com/office/drawing/2014/main" id="{71206144-E10F-1751-3E4C-B3A85D7DC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0101" y="2374942"/>
            <a:ext cx="4925671" cy="4925671"/>
          </a:xfrm>
          <a:prstGeom prst="rect">
            <a:avLst/>
          </a:prstGeom>
        </p:spPr>
      </p:pic>
    </p:spTree>
    <p:extLst>
      <p:ext uri="{BB962C8B-B14F-4D97-AF65-F5344CB8AC3E}">
        <p14:creationId xmlns:p14="http://schemas.microsoft.com/office/powerpoint/2010/main" val="4230247553"/>
      </p:ext>
    </p:extLst>
  </p:cSld>
  <p:clrMapOvr>
    <a:masterClrMapping/>
  </p:clrMapOvr>
</p:sld>
</file>

<file path=ppt/theme/theme1.xml><?xml version="1.0" encoding="utf-8"?>
<a:theme xmlns:a="http://schemas.openxmlformats.org/drawingml/2006/main" name="Office Theme">
  <a:themeElements>
    <a:clrScheme name="New elements 008">
      <a:dk1>
        <a:sysClr val="windowText" lastClr="000000"/>
      </a:dk1>
      <a:lt1>
        <a:srgbClr val="3F3F3F"/>
      </a:lt1>
      <a:dk2>
        <a:srgbClr val="5AAAE0"/>
      </a:dk2>
      <a:lt2>
        <a:srgbClr val="FFFFFF"/>
      </a:lt2>
      <a:accent1>
        <a:srgbClr val="317EB9"/>
      </a:accent1>
      <a:accent2>
        <a:srgbClr val="E8E8E8"/>
      </a:accent2>
      <a:accent3>
        <a:srgbClr val="F5DB3D"/>
      </a:accent3>
      <a:accent4>
        <a:srgbClr val="FFB300"/>
      </a:accent4>
      <a:accent5>
        <a:srgbClr val="B2D647"/>
      </a:accent5>
      <a:accent6>
        <a:srgbClr val="49C25E"/>
      </a:accent6>
      <a:hlink>
        <a:srgbClr val="FFFFFF"/>
      </a:hlink>
      <a:folHlink>
        <a:srgbClr val="FFFFFF"/>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50635</TotalTime>
  <Words>2492</Words>
  <Application>Microsoft Macintosh PowerPoint</Application>
  <PresentationFormat>Custom</PresentationFormat>
  <Paragraphs>117</Paragraphs>
  <Slides>14</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Aptos</vt:lpstr>
      <vt:lpstr>Arial</vt:lpstr>
      <vt:lpstr>Arial Black</vt:lpstr>
      <vt:lpstr>Arial Narrow</vt:lpstr>
      <vt:lpstr>Calibri</vt:lpstr>
      <vt:lpstr>Impact</vt:lpstr>
      <vt:lpstr>Montserrat ExtraBold</vt:lpstr>
      <vt:lpstr>Montserrat ExtraLight</vt:lpstr>
      <vt:lpstr>Roboto</vt:lpstr>
      <vt:lpstr>Roboto Black</vt:lpstr>
      <vt:lpstr>Roboto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44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Cotton, Todd</cp:lastModifiedBy>
  <cp:revision>3464</cp:revision>
  <dcterms:created xsi:type="dcterms:W3CDTF">2015-02-25T15:20:40Z</dcterms:created>
  <dcterms:modified xsi:type="dcterms:W3CDTF">2025-01-09T19:30:40Z</dcterms:modified>
</cp:coreProperties>
</file>